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8" r:id="rId2"/>
    <p:sldId id="260" r:id="rId3"/>
    <p:sldId id="259" r:id="rId4"/>
    <p:sldId id="261" r:id="rId5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EE1"/>
    <a:srgbClr val="75A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51" autoAdjust="0"/>
  </p:normalViewPr>
  <p:slideViewPr>
    <p:cSldViewPr>
      <p:cViewPr varScale="1">
        <p:scale>
          <a:sx n="105" d="100"/>
          <a:sy n="105" d="100"/>
        </p:scale>
        <p:origin x="1548" y="15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D9F3D-BE20-461F-859D-67DD170D865D}" type="datetimeFigureOut">
              <a:rPr lang="ko-KR" altLang="en-US" smtClean="0"/>
              <a:pPr/>
              <a:t>2020-09-29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72AA0-1F46-4D98-A392-F297733D73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ECA2-2567-407A-87E9-AB10785DD787}" type="datetimeFigureOut">
              <a:rPr lang="ko-KR" altLang="en-US" smtClean="0"/>
              <a:pPr/>
              <a:t>2020-09-29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9DED4-B83C-49E2-BD90-EC9E89BEDB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색순도</a:t>
            </a:r>
            <a:r>
              <a:rPr lang="en-US" altLang="ko-KR" dirty="0" smtClean="0"/>
              <a:t>- </a:t>
            </a:r>
            <a:r>
              <a:rPr lang="ko-KR" altLang="en-US" dirty="0" smtClean="0"/>
              <a:t>색이 파장에 따라서 달라지는데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그 파장이 얼마나 샤프하게 나오는가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샤프하고 순도가 높을 수록 </a:t>
            </a:r>
            <a:r>
              <a:rPr lang="ko-KR" altLang="en-US" baseline="0" dirty="0" err="1" smtClean="0"/>
              <a:t>다른색이</a:t>
            </a:r>
            <a:r>
              <a:rPr lang="ko-KR" altLang="en-US" baseline="0" dirty="0" smtClean="0"/>
              <a:t> 섞이지 않은 순수한 색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err="1" smtClean="0"/>
              <a:t>색온도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CCT – </a:t>
            </a:r>
            <a:r>
              <a:rPr lang="ko-KR" altLang="en-US" baseline="0" dirty="0" smtClean="0"/>
              <a:t>온도에 따라서 색이 다르다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온도 높을 수록 파란색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태양</a:t>
            </a:r>
            <a:r>
              <a:rPr lang="en-US" altLang="ko-KR" baseline="0" dirty="0" smtClean="0"/>
              <a:t>=6000k </a:t>
            </a:r>
            <a:r>
              <a:rPr lang="ko-KR" altLang="en-US" baseline="0" dirty="0" smtClean="0"/>
              <a:t>주황색</a:t>
            </a:r>
            <a:endParaRPr lang="en-US" altLang="ko-KR" baseline="0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 err="1" smtClean="0"/>
              <a:t>연색성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- </a:t>
            </a:r>
            <a:r>
              <a:rPr lang="ko-KR" altLang="en-US" baseline="0" dirty="0" smtClean="0"/>
              <a:t>조명 된 사물의 </a:t>
            </a:r>
            <a:r>
              <a:rPr lang="ko-KR" altLang="en-US" baseline="0" dirty="0" err="1" smtClean="0"/>
              <a:t>색재현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충실도를</a:t>
            </a:r>
            <a:r>
              <a:rPr lang="ko-KR" altLang="en-US" baseline="0" dirty="0" smtClean="0"/>
              <a:t> 나타내는 광원의 성질</a:t>
            </a:r>
            <a:r>
              <a:rPr lang="en-US" altLang="ko-KR" baseline="0" dirty="0" smtClean="0"/>
              <a:t>. </a:t>
            </a:r>
          </a:p>
          <a:p>
            <a:r>
              <a:rPr lang="en-US" altLang="ko-KR" baseline="0" dirty="0" smtClean="0"/>
              <a:t>CRI (Color Rending Index, </a:t>
            </a:r>
            <a:r>
              <a:rPr lang="ko-KR" altLang="en-US" baseline="0" dirty="0" err="1" smtClean="0"/>
              <a:t>연색지수</a:t>
            </a:r>
            <a:r>
              <a:rPr lang="en-US" altLang="ko-KR" baseline="0" dirty="0" smtClean="0"/>
              <a:t>) – </a:t>
            </a:r>
            <a:r>
              <a:rPr lang="ko-KR" altLang="en-US" baseline="0" dirty="0" smtClean="0"/>
              <a:t>자연광에서 본 사물의 색과 특정 조명에서 본 사물의 색이 얼마나 유사한지 나타내는 지수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9DED4-B83C-49E2-BD90-EC9E89BEDB3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6378033"/>
            <a:ext cx="9900000" cy="3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-3525" y="907379"/>
            <a:ext cx="9900000" cy="3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844897"/>
            <a:ext cx="7632000" cy="3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케이오에스 마크.png"/>
          <p:cNvPicPr>
            <a:picLocks noChangeAspect="1"/>
          </p:cNvPicPr>
          <p:nvPr userDrawn="1"/>
        </p:nvPicPr>
        <p:blipFill>
          <a:blip r:embed="rId2" cstate="print"/>
          <a:srcRect l="3452" t="16013" r="3357" b="13998"/>
          <a:stretch>
            <a:fillRect/>
          </a:stretch>
        </p:blipFill>
        <p:spPr>
          <a:xfrm>
            <a:off x="7703399" y="429641"/>
            <a:ext cx="2160000" cy="400000"/>
          </a:xfrm>
          <a:prstGeom prst="rect">
            <a:avLst/>
          </a:prstGeom>
        </p:spPr>
      </p:pic>
      <p:pic>
        <p:nvPicPr>
          <p:cNvPr id="9" name="그림 8" descr="케이오에스도메인.png"/>
          <p:cNvPicPr>
            <a:picLocks noChangeAspect="1"/>
          </p:cNvPicPr>
          <p:nvPr userDrawn="1"/>
        </p:nvPicPr>
        <p:blipFill>
          <a:blip r:embed="rId3" cstate="print"/>
          <a:srcRect t="13846" r="1124" b="17437"/>
          <a:stretch>
            <a:fillRect/>
          </a:stretch>
        </p:blipFill>
        <p:spPr>
          <a:xfrm>
            <a:off x="834689" y="6467231"/>
            <a:ext cx="9027336" cy="324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54F42-7A4A-4FFA-A206-9F1FF9541EC7}" type="datetimeFigureOut">
              <a:rPr lang="ko-KR" altLang="en-US" smtClean="0"/>
              <a:pPr/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0E83-6D2C-432E-86F2-ADB29E6B25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464" y="26064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/>
              <a:t>Spectroradiometer</a:t>
            </a:r>
            <a:r>
              <a:rPr lang="ko-KR" altLang="en-US" sz="2400" b="1" dirty="0" smtClean="0"/>
              <a:t>란 무엇인가</a:t>
            </a:r>
            <a:r>
              <a:rPr lang="en-US" altLang="ko-KR" sz="2400" b="1" dirty="0" smtClean="0"/>
              <a:t>?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504" y="3933056"/>
            <a:ext cx="2518638" cy="208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spectroradiometer에 대한 이미지 검색결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496" y="1052736"/>
            <a:ext cx="2376264" cy="31683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96816" y="1476648"/>
            <a:ext cx="63367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광원의 분광분포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각 파장에 대해 단위 파장당의 </a:t>
            </a:r>
            <a:r>
              <a:rPr lang="ko-KR" altLang="en-US" sz="1100" dirty="0" err="1" smtClean="0"/>
              <a:t>방사량과</a:t>
            </a:r>
            <a:r>
              <a:rPr lang="ko-KR" altLang="en-US" sz="1100" dirty="0" smtClean="0"/>
              <a:t> 파장과의 관계</a:t>
            </a:r>
            <a:r>
              <a:rPr lang="en-US" altLang="ko-KR" sz="1100" dirty="0" smtClean="0"/>
              <a:t>)</a:t>
            </a:r>
            <a:r>
              <a:rPr lang="ko-KR" altLang="en-US" dirty="0" smtClean="0"/>
              <a:t>를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측정하는 기기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일반적으로 분광 방사 조도</a:t>
            </a:r>
            <a:r>
              <a:rPr lang="en-US" altLang="ko-KR" sz="1100" dirty="0" smtClean="0"/>
              <a:t>(</a:t>
            </a:r>
            <a:r>
              <a:rPr lang="ko-KR" altLang="en-US" sz="1100" dirty="0" err="1" smtClean="0"/>
              <a:t>수조면에</a:t>
            </a:r>
            <a:r>
              <a:rPr lang="ko-KR" altLang="en-US" sz="1100" dirty="0" smtClean="0"/>
              <a:t> 입사하는 방사의 양을 나타내는 지표</a:t>
            </a:r>
            <a:r>
              <a:rPr lang="en-US" altLang="ko-KR" sz="1100" dirty="0" smtClean="0"/>
              <a:t>)</a:t>
            </a:r>
            <a:r>
              <a:rPr lang="ko-KR" altLang="en-US" dirty="0" smtClean="0"/>
              <a:t>와  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분광 복사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열의 이동방법인 전도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복사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대류 중 하나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전자기파를 통해서 고온의 물체에 </a:t>
            </a:r>
            <a:endParaRPr lang="en-US" altLang="ko-KR" sz="1100" dirty="0" smtClean="0"/>
          </a:p>
          <a:p>
            <a:r>
              <a:rPr lang="en-US" altLang="ko-KR" sz="1100" dirty="0" smtClean="0"/>
              <a:t>    </a:t>
            </a:r>
            <a:r>
              <a:rPr lang="ko-KR" altLang="en-US" sz="1100" dirty="0" smtClean="0"/>
              <a:t>서 저온의 물체로 물질의 도움없이 열이 직접 전달</a:t>
            </a:r>
            <a:r>
              <a:rPr lang="en-US" altLang="ko-KR" sz="1100" dirty="0" smtClean="0"/>
              <a:t>)</a:t>
            </a:r>
            <a:r>
              <a:rPr lang="ko-KR" altLang="en-US" dirty="0" smtClean="0"/>
              <a:t>를 측정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수학적 통계를 통해 </a:t>
            </a:r>
            <a:r>
              <a:rPr lang="en-US" altLang="ko-KR" dirty="0" smtClean="0"/>
              <a:t>CIE </a:t>
            </a:r>
            <a:r>
              <a:rPr lang="ko-KR" altLang="en-US" dirty="0" smtClean="0"/>
              <a:t>삼자극치를 계산하는데 사용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좁은 전자기파 분광 범위에서 방출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반사 되는 에너지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를 측정하는 기기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CIE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색좌표와</a:t>
            </a:r>
            <a:r>
              <a:rPr lang="ko-KR" altLang="en-US" dirty="0" smtClean="0"/>
              <a:t> 광도를 계산하여 </a:t>
            </a:r>
            <a:r>
              <a:rPr lang="ko-KR" altLang="ko-KR" dirty="0" smtClean="0"/>
              <a:t>색도</a:t>
            </a:r>
            <a:r>
              <a:rPr lang="en-US" altLang="ko-KR" dirty="0" smtClean="0"/>
              <a:t>, </a:t>
            </a:r>
            <a:r>
              <a:rPr lang="ko-KR" altLang="ko-KR" dirty="0" smtClean="0"/>
              <a:t>스펙트럼 파워</a:t>
            </a:r>
            <a:r>
              <a:rPr lang="en-US" altLang="ko-KR" dirty="0" smtClean="0"/>
              <a:t>, </a:t>
            </a:r>
            <a:r>
              <a:rPr lang="ko-KR" altLang="ko-KR" dirty="0" smtClean="0"/>
              <a:t>조도 </a:t>
            </a:r>
            <a:r>
              <a:rPr lang="en-US" altLang="ko-KR" dirty="0" smtClean="0"/>
              <a:t>  </a:t>
            </a:r>
          </a:p>
          <a:p>
            <a:r>
              <a:rPr lang="en-US" altLang="ko-KR" dirty="0" smtClean="0"/>
              <a:t>  </a:t>
            </a:r>
            <a:r>
              <a:rPr lang="ko-KR" altLang="ko-KR" dirty="0" smtClean="0"/>
              <a:t>및 </a:t>
            </a:r>
            <a:r>
              <a:rPr lang="ko-KR" altLang="ko-KR" dirty="0" err="1" smtClean="0"/>
              <a:t>휘도</a:t>
            </a:r>
            <a:r>
              <a:rPr lang="ko-KR" altLang="ko-KR" dirty="0" smtClean="0"/>
              <a:t> 등 소스의 색</a:t>
            </a:r>
            <a:r>
              <a:rPr lang="en-US" altLang="ko-KR" dirty="0" smtClean="0"/>
              <a:t> </a:t>
            </a:r>
            <a:r>
              <a:rPr lang="ko-KR" altLang="en-US" dirty="0" smtClean="0"/>
              <a:t>분석</a:t>
            </a:r>
            <a:endParaRPr lang="en-US" altLang="ko-KR" dirty="0" smtClean="0"/>
          </a:p>
          <a:p>
            <a:r>
              <a:rPr lang="ko-KR" altLang="en-US" dirty="0" smtClean="0"/>
              <a:t>  </a:t>
            </a:r>
            <a:r>
              <a:rPr lang="ko-KR" altLang="en-US" dirty="0" err="1" smtClean="0"/>
              <a:t>주파장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피크파장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스펙트럼 대역폭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색 순도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색 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광속</a:t>
            </a:r>
            <a:endParaRPr lang="en-US" altLang="ko-KR" dirty="0" smtClean="0"/>
          </a:p>
          <a:p>
            <a:r>
              <a:rPr lang="en-US" altLang="ko-KR" dirty="0" smtClean="0"/>
              <a:t>  , </a:t>
            </a:r>
            <a:r>
              <a:rPr lang="ko-KR" altLang="en-US" dirty="0" smtClean="0"/>
              <a:t>조도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휘도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분광 투과율 및 반사율 등을 표시</a:t>
            </a:r>
            <a:endParaRPr lang="en-US" altLang="ko-KR" dirty="0" smtClean="0"/>
          </a:p>
          <a:p>
            <a:r>
              <a:rPr lang="en-US" altLang="ko-KR" sz="1200" dirty="0" smtClean="0"/>
              <a:t>  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색 순도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색의 밝고 선명한 정도</a:t>
            </a:r>
            <a:r>
              <a:rPr lang="en-US" altLang="ko-KR" sz="1100" dirty="0" smtClean="0"/>
              <a:t>. </a:t>
            </a:r>
            <a:r>
              <a:rPr lang="ko-KR" altLang="en-US" sz="1100" dirty="0" smtClean="0"/>
              <a:t>이에 따라서 그 색에 대하여 느끼는 감각이 달라진다</a:t>
            </a:r>
            <a:r>
              <a:rPr lang="en-US" altLang="ko-KR" sz="1100" dirty="0" smtClean="0"/>
              <a:t>)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920552" y="1105694"/>
            <a:ext cx="8640960" cy="5112568"/>
            <a:chOff x="632520" y="1124744"/>
            <a:chExt cx="8136904" cy="4806008"/>
          </a:xfrm>
        </p:grpSpPr>
        <p:pic>
          <p:nvPicPr>
            <p:cNvPr id="7170" name="Picture 2" descr="조도에 대한 이미지 검색결과"/>
            <p:cNvPicPr>
              <a:picLocks noChangeAspect="1" noChangeArrowheads="1"/>
            </p:cNvPicPr>
            <p:nvPr/>
          </p:nvPicPr>
          <p:blipFill>
            <a:blip r:embed="rId2" cstate="print"/>
            <a:srcRect b="8955"/>
            <a:stretch>
              <a:fillRect/>
            </a:stretch>
          </p:blipFill>
          <p:spPr bwMode="auto">
            <a:xfrm>
              <a:off x="1860959" y="1124744"/>
              <a:ext cx="6548425" cy="4806008"/>
            </a:xfrm>
            <a:prstGeom prst="rect">
              <a:avLst/>
            </a:prstGeom>
            <a:noFill/>
          </p:spPr>
        </p:pic>
        <p:sp>
          <p:nvSpPr>
            <p:cNvPr id="6" name="자유형 5"/>
            <p:cNvSpPr/>
            <p:nvPr/>
          </p:nvSpPr>
          <p:spPr>
            <a:xfrm>
              <a:off x="1685925" y="2876550"/>
              <a:ext cx="2028825" cy="1228725"/>
            </a:xfrm>
            <a:custGeom>
              <a:avLst/>
              <a:gdLst>
                <a:gd name="connsiteX0" fmla="*/ 866775 w 2028825"/>
                <a:gd name="connsiteY0" fmla="*/ 190500 h 1228725"/>
                <a:gd name="connsiteX1" fmla="*/ 866775 w 2028825"/>
                <a:gd name="connsiteY1" fmla="*/ 190500 h 1228725"/>
                <a:gd name="connsiteX2" fmla="*/ 781050 w 2028825"/>
                <a:gd name="connsiteY2" fmla="*/ 152400 h 1228725"/>
                <a:gd name="connsiteX3" fmla="*/ 723900 w 2028825"/>
                <a:gd name="connsiteY3" fmla="*/ 104775 h 1228725"/>
                <a:gd name="connsiteX4" fmla="*/ 695325 w 2028825"/>
                <a:gd name="connsiteY4" fmla="*/ 95250 h 1228725"/>
                <a:gd name="connsiteX5" fmla="*/ 666750 w 2028825"/>
                <a:gd name="connsiteY5" fmla="*/ 76200 h 1228725"/>
                <a:gd name="connsiteX6" fmla="*/ 638175 w 2028825"/>
                <a:gd name="connsiteY6" fmla="*/ 66675 h 1228725"/>
                <a:gd name="connsiteX7" fmla="*/ 609600 w 2028825"/>
                <a:gd name="connsiteY7" fmla="*/ 47625 h 1228725"/>
                <a:gd name="connsiteX8" fmla="*/ 571500 w 2028825"/>
                <a:gd name="connsiteY8" fmla="*/ 38100 h 1228725"/>
                <a:gd name="connsiteX9" fmla="*/ 533400 w 2028825"/>
                <a:gd name="connsiteY9" fmla="*/ 19050 h 1228725"/>
                <a:gd name="connsiteX10" fmla="*/ 476250 w 2028825"/>
                <a:gd name="connsiteY10" fmla="*/ 0 h 1228725"/>
                <a:gd name="connsiteX11" fmla="*/ 342900 w 2028825"/>
                <a:gd name="connsiteY11" fmla="*/ 9525 h 1228725"/>
                <a:gd name="connsiteX12" fmla="*/ 285750 w 2028825"/>
                <a:gd name="connsiteY12" fmla="*/ 28575 h 1228725"/>
                <a:gd name="connsiteX13" fmla="*/ 257175 w 2028825"/>
                <a:gd name="connsiteY13" fmla="*/ 38100 h 1228725"/>
                <a:gd name="connsiteX14" fmla="*/ 171450 w 2028825"/>
                <a:gd name="connsiteY14" fmla="*/ 95250 h 1228725"/>
                <a:gd name="connsiteX15" fmla="*/ 85725 w 2028825"/>
                <a:gd name="connsiteY15" fmla="*/ 171450 h 1228725"/>
                <a:gd name="connsiteX16" fmla="*/ 47625 w 2028825"/>
                <a:gd name="connsiteY16" fmla="*/ 228600 h 1228725"/>
                <a:gd name="connsiteX17" fmla="*/ 28575 w 2028825"/>
                <a:gd name="connsiteY17" fmla="*/ 257175 h 1228725"/>
                <a:gd name="connsiteX18" fmla="*/ 19050 w 2028825"/>
                <a:gd name="connsiteY18" fmla="*/ 285750 h 1228725"/>
                <a:gd name="connsiteX19" fmla="*/ 9525 w 2028825"/>
                <a:gd name="connsiteY19" fmla="*/ 342900 h 1228725"/>
                <a:gd name="connsiteX20" fmla="*/ 0 w 2028825"/>
                <a:gd name="connsiteY20" fmla="*/ 381000 h 1228725"/>
                <a:gd name="connsiteX21" fmla="*/ 19050 w 2028825"/>
                <a:gd name="connsiteY21" fmla="*/ 685800 h 1228725"/>
                <a:gd name="connsiteX22" fmla="*/ 28575 w 2028825"/>
                <a:gd name="connsiteY22" fmla="*/ 714375 h 1228725"/>
                <a:gd name="connsiteX23" fmla="*/ 38100 w 2028825"/>
                <a:gd name="connsiteY23" fmla="*/ 752475 h 1228725"/>
                <a:gd name="connsiteX24" fmla="*/ 28575 w 2028825"/>
                <a:gd name="connsiteY24" fmla="*/ 790575 h 1228725"/>
                <a:gd name="connsiteX25" fmla="*/ 66675 w 2028825"/>
                <a:gd name="connsiteY25" fmla="*/ 866775 h 1228725"/>
                <a:gd name="connsiteX26" fmla="*/ 104775 w 2028825"/>
                <a:gd name="connsiteY26" fmla="*/ 933450 h 1228725"/>
                <a:gd name="connsiteX27" fmla="*/ 152400 w 2028825"/>
                <a:gd name="connsiteY27" fmla="*/ 1028700 h 1228725"/>
                <a:gd name="connsiteX28" fmla="*/ 152400 w 2028825"/>
                <a:gd name="connsiteY28" fmla="*/ 1028700 h 1228725"/>
                <a:gd name="connsiteX29" fmla="*/ 180975 w 2028825"/>
                <a:gd name="connsiteY29" fmla="*/ 1085850 h 1228725"/>
                <a:gd name="connsiteX30" fmla="*/ 219075 w 2028825"/>
                <a:gd name="connsiteY30" fmla="*/ 1104900 h 1228725"/>
                <a:gd name="connsiteX31" fmla="*/ 247650 w 2028825"/>
                <a:gd name="connsiteY31" fmla="*/ 1143000 h 1228725"/>
                <a:gd name="connsiteX32" fmla="*/ 295275 w 2028825"/>
                <a:gd name="connsiteY32" fmla="*/ 1152525 h 1228725"/>
                <a:gd name="connsiteX33" fmla="*/ 323850 w 2028825"/>
                <a:gd name="connsiteY33" fmla="*/ 1162050 h 1228725"/>
                <a:gd name="connsiteX34" fmla="*/ 381000 w 2028825"/>
                <a:gd name="connsiteY34" fmla="*/ 1190625 h 1228725"/>
                <a:gd name="connsiteX35" fmla="*/ 438150 w 2028825"/>
                <a:gd name="connsiteY35" fmla="*/ 1200150 h 1228725"/>
                <a:gd name="connsiteX36" fmla="*/ 485775 w 2028825"/>
                <a:gd name="connsiteY36" fmla="*/ 1209675 h 1228725"/>
                <a:gd name="connsiteX37" fmla="*/ 514350 w 2028825"/>
                <a:gd name="connsiteY37" fmla="*/ 1219200 h 1228725"/>
                <a:gd name="connsiteX38" fmla="*/ 647700 w 2028825"/>
                <a:gd name="connsiteY38" fmla="*/ 1228725 h 1228725"/>
                <a:gd name="connsiteX39" fmla="*/ 742950 w 2028825"/>
                <a:gd name="connsiteY39" fmla="*/ 1200150 h 1228725"/>
                <a:gd name="connsiteX40" fmla="*/ 771525 w 2028825"/>
                <a:gd name="connsiteY40" fmla="*/ 1190625 h 1228725"/>
                <a:gd name="connsiteX41" fmla="*/ 809625 w 2028825"/>
                <a:gd name="connsiteY41" fmla="*/ 1162050 h 1228725"/>
                <a:gd name="connsiteX42" fmla="*/ 838200 w 2028825"/>
                <a:gd name="connsiteY42" fmla="*/ 1152525 h 1228725"/>
                <a:gd name="connsiteX43" fmla="*/ 876300 w 2028825"/>
                <a:gd name="connsiteY43" fmla="*/ 1133475 h 1228725"/>
                <a:gd name="connsiteX44" fmla="*/ 904875 w 2028825"/>
                <a:gd name="connsiteY44" fmla="*/ 1123950 h 1228725"/>
                <a:gd name="connsiteX45" fmla="*/ 952500 w 2028825"/>
                <a:gd name="connsiteY45" fmla="*/ 1104900 h 1228725"/>
                <a:gd name="connsiteX46" fmla="*/ 1028700 w 2028825"/>
                <a:gd name="connsiteY46" fmla="*/ 1085850 h 1228725"/>
                <a:gd name="connsiteX47" fmla="*/ 1066800 w 2028825"/>
                <a:gd name="connsiteY47" fmla="*/ 1057275 h 1228725"/>
                <a:gd name="connsiteX48" fmla="*/ 1114425 w 2028825"/>
                <a:gd name="connsiteY48" fmla="*/ 1047750 h 1228725"/>
                <a:gd name="connsiteX49" fmla="*/ 1181100 w 2028825"/>
                <a:gd name="connsiteY49" fmla="*/ 1028700 h 1228725"/>
                <a:gd name="connsiteX50" fmla="*/ 1228725 w 2028825"/>
                <a:gd name="connsiteY50" fmla="*/ 1009650 h 1228725"/>
                <a:gd name="connsiteX51" fmla="*/ 1257300 w 2028825"/>
                <a:gd name="connsiteY51" fmla="*/ 1000125 h 1228725"/>
                <a:gd name="connsiteX52" fmla="*/ 1295400 w 2028825"/>
                <a:gd name="connsiteY52" fmla="*/ 981075 h 1228725"/>
                <a:gd name="connsiteX53" fmla="*/ 1381125 w 2028825"/>
                <a:gd name="connsiteY53" fmla="*/ 962025 h 1228725"/>
                <a:gd name="connsiteX54" fmla="*/ 1609725 w 2028825"/>
                <a:gd name="connsiteY54" fmla="*/ 952500 h 1228725"/>
                <a:gd name="connsiteX55" fmla="*/ 1676400 w 2028825"/>
                <a:gd name="connsiteY55" fmla="*/ 933450 h 1228725"/>
                <a:gd name="connsiteX56" fmla="*/ 1714500 w 2028825"/>
                <a:gd name="connsiteY56" fmla="*/ 923925 h 1228725"/>
                <a:gd name="connsiteX57" fmla="*/ 1819275 w 2028825"/>
                <a:gd name="connsiteY57" fmla="*/ 866775 h 1228725"/>
                <a:gd name="connsiteX58" fmla="*/ 1847850 w 2028825"/>
                <a:gd name="connsiteY58" fmla="*/ 809625 h 1228725"/>
                <a:gd name="connsiteX59" fmla="*/ 1876425 w 2028825"/>
                <a:gd name="connsiteY59" fmla="*/ 800100 h 1228725"/>
                <a:gd name="connsiteX60" fmla="*/ 1914525 w 2028825"/>
                <a:gd name="connsiteY60" fmla="*/ 781050 h 1228725"/>
                <a:gd name="connsiteX61" fmla="*/ 2000250 w 2028825"/>
                <a:gd name="connsiteY61" fmla="*/ 762000 h 1228725"/>
                <a:gd name="connsiteX62" fmla="*/ 2028825 w 2028825"/>
                <a:gd name="connsiteY62" fmla="*/ 666750 h 1228725"/>
                <a:gd name="connsiteX63" fmla="*/ 2019300 w 2028825"/>
                <a:gd name="connsiteY63" fmla="*/ 638175 h 1228725"/>
                <a:gd name="connsiteX64" fmla="*/ 2009775 w 2028825"/>
                <a:gd name="connsiteY64" fmla="*/ 590550 h 1228725"/>
                <a:gd name="connsiteX65" fmla="*/ 1933575 w 2028825"/>
                <a:gd name="connsiteY65" fmla="*/ 523875 h 1228725"/>
                <a:gd name="connsiteX66" fmla="*/ 1885950 w 2028825"/>
                <a:gd name="connsiteY66" fmla="*/ 514350 h 1228725"/>
                <a:gd name="connsiteX67" fmla="*/ 1752600 w 2028825"/>
                <a:gd name="connsiteY67" fmla="*/ 495300 h 1228725"/>
                <a:gd name="connsiteX68" fmla="*/ 1695450 w 2028825"/>
                <a:gd name="connsiteY68" fmla="*/ 495300 h 1228725"/>
                <a:gd name="connsiteX69" fmla="*/ 1571625 w 2028825"/>
                <a:gd name="connsiteY69" fmla="*/ 504825 h 1228725"/>
                <a:gd name="connsiteX70" fmla="*/ 1390650 w 2028825"/>
                <a:gd name="connsiteY70" fmla="*/ 495300 h 1228725"/>
                <a:gd name="connsiteX71" fmla="*/ 1333500 w 2028825"/>
                <a:gd name="connsiteY71" fmla="*/ 457200 h 1228725"/>
                <a:gd name="connsiteX72" fmla="*/ 1247775 w 2028825"/>
                <a:gd name="connsiteY72" fmla="*/ 409575 h 1228725"/>
                <a:gd name="connsiteX73" fmla="*/ 1219200 w 2028825"/>
                <a:gd name="connsiteY73" fmla="*/ 390525 h 1228725"/>
                <a:gd name="connsiteX74" fmla="*/ 1133475 w 2028825"/>
                <a:gd name="connsiteY74" fmla="*/ 361950 h 1228725"/>
                <a:gd name="connsiteX75" fmla="*/ 1104900 w 2028825"/>
                <a:gd name="connsiteY75" fmla="*/ 352425 h 1228725"/>
                <a:gd name="connsiteX76" fmla="*/ 1076325 w 2028825"/>
                <a:gd name="connsiteY76" fmla="*/ 333375 h 1228725"/>
                <a:gd name="connsiteX77" fmla="*/ 1057275 w 2028825"/>
                <a:gd name="connsiteY77" fmla="*/ 304800 h 1228725"/>
                <a:gd name="connsiteX78" fmla="*/ 1000125 w 2028825"/>
                <a:gd name="connsiteY78" fmla="*/ 285750 h 1228725"/>
                <a:gd name="connsiteX79" fmla="*/ 942975 w 2028825"/>
                <a:gd name="connsiteY79" fmla="*/ 247650 h 1228725"/>
                <a:gd name="connsiteX80" fmla="*/ 885825 w 2028825"/>
                <a:gd name="connsiteY80" fmla="*/ 228600 h 1228725"/>
                <a:gd name="connsiteX81" fmla="*/ 866775 w 2028825"/>
                <a:gd name="connsiteY81" fmla="*/ 190500 h 122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028825" h="1228725">
                  <a:moveTo>
                    <a:pt x="866775" y="190500"/>
                  </a:moveTo>
                  <a:lnTo>
                    <a:pt x="866775" y="190500"/>
                  </a:lnTo>
                  <a:cubicBezTo>
                    <a:pt x="838200" y="177800"/>
                    <a:pt x="809019" y="166384"/>
                    <a:pt x="781050" y="152400"/>
                  </a:cubicBezTo>
                  <a:cubicBezTo>
                    <a:pt x="718724" y="121237"/>
                    <a:pt x="787097" y="146906"/>
                    <a:pt x="723900" y="104775"/>
                  </a:cubicBezTo>
                  <a:cubicBezTo>
                    <a:pt x="715546" y="99206"/>
                    <a:pt x="704305" y="99740"/>
                    <a:pt x="695325" y="95250"/>
                  </a:cubicBezTo>
                  <a:cubicBezTo>
                    <a:pt x="685086" y="90130"/>
                    <a:pt x="676989" y="81320"/>
                    <a:pt x="666750" y="76200"/>
                  </a:cubicBezTo>
                  <a:cubicBezTo>
                    <a:pt x="657770" y="71710"/>
                    <a:pt x="647155" y="71165"/>
                    <a:pt x="638175" y="66675"/>
                  </a:cubicBezTo>
                  <a:cubicBezTo>
                    <a:pt x="627936" y="61555"/>
                    <a:pt x="620122" y="52134"/>
                    <a:pt x="609600" y="47625"/>
                  </a:cubicBezTo>
                  <a:cubicBezTo>
                    <a:pt x="597568" y="42468"/>
                    <a:pt x="583757" y="42697"/>
                    <a:pt x="571500" y="38100"/>
                  </a:cubicBezTo>
                  <a:cubicBezTo>
                    <a:pt x="558205" y="33114"/>
                    <a:pt x="546583" y="24323"/>
                    <a:pt x="533400" y="19050"/>
                  </a:cubicBezTo>
                  <a:cubicBezTo>
                    <a:pt x="514756" y="11592"/>
                    <a:pt x="476250" y="0"/>
                    <a:pt x="476250" y="0"/>
                  </a:cubicBezTo>
                  <a:cubicBezTo>
                    <a:pt x="431800" y="3175"/>
                    <a:pt x="386970" y="2914"/>
                    <a:pt x="342900" y="9525"/>
                  </a:cubicBezTo>
                  <a:cubicBezTo>
                    <a:pt x="323042" y="12504"/>
                    <a:pt x="304800" y="22225"/>
                    <a:pt x="285750" y="28575"/>
                  </a:cubicBezTo>
                  <a:cubicBezTo>
                    <a:pt x="276225" y="31750"/>
                    <a:pt x="265529" y="32531"/>
                    <a:pt x="257175" y="38100"/>
                  </a:cubicBezTo>
                  <a:lnTo>
                    <a:pt x="171450" y="95250"/>
                  </a:lnTo>
                  <a:cubicBezTo>
                    <a:pt x="137093" y="118155"/>
                    <a:pt x="111823" y="132303"/>
                    <a:pt x="85725" y="171450"/>
                  </a:cubicBezTo>
                  <a:lnTo>
                    <a:pt x="47625" y="228600"/>
                  </a:lnTo>
                  <a:cubicBezTo>
                    <a:pt x="41275" y="238125"/>
                    <a:pt x="32195" y="246315"/>
                    <a:pt x="28575" y="257175"/>
                  </a:cubicBezTo>
                  <a:cubicBezTo>
                    <a:pt x="25400" y="266700"/>
                    <a:pt x="21228" y="275949"/>
                    <a:pt x="19050" y="285750"/>
                  </a:cubicBezTo>
                  <a:cubicBezTo>
                    <a:pt x="14860" y="304603"/>
                    <a:pt x="13313" y="323962"/>
                    <a:pt x="9525" y="342900"/>
                  </a:cubicBezTo>
                  <a:cubicBezTo>
                    <a:pt x="6958" y="355737"/>
                    <a:pt x="3175" y="368300"/>
                    <a:pt x="0" y="381000"/>
                  </a:cubicBezTo>
                  <a:cubicBezTo>
                    <a:pt x="2571" y="432417"/>
                    <a:pt x="9575" y="614736"/>
                    <a:pt x="19050" y="685800"/>
                  </a:cubicBezTo>
                  <a:cubicBezTo>
                    <a:pt x="20377" y="695752"/>
                    <a:pt x="25817" y="704721"/>
                    <a:pt x="28575" y="714375"/>
                  </a:cubicBezTo>
                  <a:cubicBezTo>
                    <a:pt x="32171" y="726962"/>
                    <a:pt x="34925" y="739775"/>
                    <a:pt x="38100" y="752475"/>
                  </a:cubicBezTo>
                  <a:cubicBezTo>
                    <a:pt x="34925" y="765175"/>
                    <a:pt x="27129" y="777564"/>
                    <a:pt x="28575" y="790575"/>
                  </a:cubicBezTo>
                  <a:cubicBezTo>
                    <a:pt x="32455" y="825496"/>
                    <a:pt x="51144" y="839596"/>
                    <a:pt x="66675" y="866775"/>
                  </a:cubicBezTo>
                  <a:cubicBezTo>
                    <a:pt x="115014" y="951368"/>
                    <a:pt x="58363" y="863832"/>
                    <a:pt x="104775" y="933450"/>
                  </a:cubicBezTo>
                  <a:cubicBezTo>
                    <a:pt x="119853" y="993762"/>
                    <a:pt x="107038" y="960658"/>
                    <a:pt x="152400" y="1028700"/>
                  </a:cubicBezTo>
                  <a:lnTo>
                    <a:pt x="152400" y="1028700"/>
                  </a:lnTo>
                  <a:cubicBezTo>
                    <a:pt x="158901" y="1048204"/>
                    <a:pt x="163931" y="1071647"/>
                    <a:pt x="180975" y="1085850"/>
                  </a:cubicBezTo>
                  <a:cubicBezTo>
                    <a:pt x="191883" y="1094940"/>
                    <a:pt x="206375" y="1098550"/>
                    <a:pt x="219075" y="1104900"/>
                  </a:cubicBezTo>
                  <a:cubicBezTo>
                    <a:pt x="228600" y="1117600"/>
                    <a:pt x="234188" y="1134586"/>
                    <a:pt x="247650" y="1143000"/>
                  </a:cubicBezTo>
                  <a:cubicBezTo>
                    <a:pt x="261379" y="1151580"/>
                    <a:pt x="279569" y="1148598"/>
                    <a:pt x="295275" y="1152525"/>
                  </a:cubicBezTo>
                  <a:cubicBezTo>
                    <a:pt x="305015" y="1154960"/>
                    <a:pt x="314675" y="1157972"/>
                    <a:pt x="323850" y="1162050"/>
                  </a:cubicBezTo>
                  <a:cubicBezTo>
                    <a:pt x="343313" y="1170700"/>
                    <a:pt x="360794" y="1183890"/>
                    <a:pt x="381000" y="1190625"/>
                  </a:cubicBezTo>
                  <a:cubicBezTo>
                    <a:pt x="399322" y="1196732"/>
                    <a:pt x="419149" y="1196695"/>
                    <a:pt x="438150" y="1200150"/>
                  </a:cubicBezTo>
                  <a:cubicBezTo>
                    <a:pt x="454078" y="1203046"/>
                    <a:pt x="470069" y="1205748"/>
                    <a:pt x="485775" y="1209675"/>
                  </a:cubicBezTo>
                  <a:cubicBezTo>
                    <a:pt x="495515" y="1212110"/>
                    <a:pt x="504379" y="1218027"/>
                    <a:pt x="514350" y="1219200"/>
                  </a:cubicBezTo>
                  <a:cubicBezTo>
                    <a:pt x="558608" y="1224407"/>
                    <a:pt x="603250" y="1225550"/>
                    <a:pt x="647700" y="1228725"/>
                  </a:cubicBezTo>
                  <a:cubicBezTo>
                    <a:pt x="705281" y="1214330"/>
                    <a:pt x="673381" y="1223340"/>
                    <a:pt x="742950" y="1200150"/>
                  </a:cubicBezTo>
                  <a:lnTo>
                    <a:pt x="771525" y="1190625"/>
                  </a:lnTo>
                  <a:cubicBezTo>
                    <a:pt x="784225" y="1181100"/>
                    <a:pt x="795842" y="1169926"/>
                    <a:pt x="809625" y="1162050"/>
                  </a:cubicBezTo>
                  <a:cubicBezTo>
                    <a:pt x="818342" y="1157069"/>
                    <a:pt x="828972" y="1156480"/>
                    <a:pt x="838200" y="1152525"/>
                  </a:cubicBezTo>
                  <a:cubicBezTo>
                    <a:pt x="851251" y="1146932"/>
                    <a:pt x="863249" y="1139068"/>
                    <a:pt x="876300" y="1133475"/>
                  </a:cubicBezTo>
                  <a:cubicBezTo>
                    <a:pt x="885528" y="1129520"/>
                    <a:pt x="895474" y="1127475"/>
                    <a:pt x="904875" y="1123950"/>
                  </a:cubicBezTo>
                  <a:cubicBezTo>
                    <a:pt x="920884" y="1117947"/>
                    <a:pt x="936158" y="1109928"/>
                    <a:pt x="952500" y="1104900"/>
                  </a:cubicBezTo>
                  <a:cubicBezTo>
                    <a:pt x="977524" y="1097200"/>
                    <a:pt x="1028700" y="1085850"/>
                    <a:pt x="1028700" y="1085850"/>
                  </a:cubicBezTo>
                  <a:cubicBezTo>
                    <a:pt x="1041400" y="1076325"/>
                    <a:pt x="1052293" y="1063722"/>
                    <a:pt x="1066800" y="1057275"/>
                  </a:cubicBezTo>
                  <a:cubicBezTo>
                    <a:pt x="1081594" y="1050700"/>
                    <a:pt x="1098621" y="1051262"/>
                    <a:pt x="1114425" y="1047750"/>
                  </a:cubicBezTo>
                  <a:cubicBezTo>
                    <a:pt x="1138990" y="1042291"/>
                    <a:pt x="1157957" y="1037378"/>
                    <a:pt x="1181100" y="1028700"/>
                  </a:cubicBezTo>
                  <a:cubicBezTo>
                    <a:pt x="1197109" y="1022697"/>
                    <a:pt x="1212716" y="1015653"/>
                    <a:pt x="1228725" y="1009650"/>
                  </a:cubicBezTo>
                  <a:cubicBezTo>
                    <a:pt x="1238126" y="1006125"/>
                    <a:pt x="1248072" y="1004080"/>
                    <a:pt x="1257300" y="1000125"/>
                  </a:cubicBezTo>
                  <a:cubicBezTo>
                    <a:pt x="1270351" y="994532"/>
                    <a:pt x="1282105" y="986061"/>
                    <a:pt x="1295400" y="981075"/>
                  </a:cubicBezTo>
                  <a:cubicBezTo>
                    <a:pt x="1306296" y="976989"/>
                    <a:pt x="1373730" y="962535"/>
                    <a:pt x="1381125" y="962025"/>
                  </a:cubicBezTo>
                  <a:cubicBezTo>
                    <a:pt x="1457210" y="956778"/>
                    <a:pt x="1533525" y="955675"/>
                    <a:pt x="1609725" y="952500"/>
                  </a:cubicBezTo>
                  <a:lnTo>
                    <a:pt x="1676400" y="933450"/>
                  </a:lnTo>
                  <a:cubicBezTo>
                    <a:pt x="1689030" y="930006"/>
                    <a:pt x="1702416" y="928960"/>
                    <a:pt x="1714500" y="923925"/>
                  </a:cubicBezTo>
                  <a:cubicBezTo>
                    <a:pt x="1772126" y="899914"/>
                    <a:pt x="1778686" y="893834"/>
                    <a:pt x="1819275" y="866775"/>
                  </a:cubicBezTo>
                  <a:cubicBezTo>
                    <a:pt x="1825550" y="847951"/>
                    <a:pt x="1831064" y="823054"/>
                    <a:pt x="1847850" y="809625"/>
                  </a:cubicBezTo>
                  <a:cubicBezTo>
                    <a:pt x="1855690" y="803353"/>
                    <a:pt x="1867197" y="804055"/>
                    <a:pt x="1876425" y="800100"/>
                  </a:cubicBezTo>
                  <a:cubicBezTo>
                    <a:pt x="1889476" y="794507"/>
                    <a:pt x="1901230" y="786036"/>
                    <a:pt x="1914525" y="781050"/>
                  </a:cubicBezTo>
                  <a:cubicBezTo>
                    <a:pt x="1929898" y="775285"/>
                    <a:pt x="1987318" y="764586"/>
                    <a:pt x="2000250" y="762000"/>
                  </a:cubicBezTo>
                  <a:cubicBezTo>
                    <a:pt x="2023440" y="692431"/>
                    <a:pt x="2014430" y="724331"/>
                    <a:pt x="2028825" y="666750"/>
                  </a:cubicBezTo>
                  <a:cubicBezTo>
                    <a:pt x="2025650" y="657225"/>
                    <a:pt x="2021735" y="647915"/>
                    <a:pt x="2019300" y="638175"/>
                  </a:cubicBezTo>
                  <a:cubicBezTo>
                    <a:pt x="2015373" y="622469"/>
                    <a:pt x="2015459" y="605709"/>
                    <a:pt x="2009775" y="590550"/>
                  </a:cubicBezTo>
                  <a:cubicBezTo>
                    <a:pt x="1999349" y="562747"/>
                    <a:pt x="1957602" y="528680"/>
                    <a:pt x="1933575" y="523875"/>
                  </a:cubicBezTo>
                  <a:cubicBezTo>
                    <a:pt x="1917700" y="520700"/>
                    <a:pt x="1901941" y="516875"/>
                    <a:pt x="1885950" y="514350"/>
                  </a:cubicBezTo>
                  <a:cubicBezTo>
                    <a:pt x="1841598" y="507347"/>
                    <a:pt x="1752600" y="495300"/>
                    <a:pt x="1752600" y="495300"/>
                  </a:cubicBezTo>
                  <a:cubicBezTo>
                    <a:pt x="1697182" y="476827"/>
                    <a:pt x="1750868" y="488373"/>
                    <a:pt x="1695450" y="495300"/>
                  </a:cubicBezTo>
                  <a:cubicBezTo>
                    <a:pt x="1654373" y="500435"/>
                    <a:pt x="1612900" y="501650"/>
                    <a:pt x="1571625" y="504825"/>
                  </a:cubicBezTo>
                  <a:cubicBezTo>
                    <a:pt x="1511300" y="501650"/>
                    <a:pt x="1449885" y="507147"/>
                    <a:pt x="1390650" y="495300"/>
                  </a:cubicBezTo>
                  <a:cubicBezTo>
                    <a:pt x="1368199" y="490810"/>
                    <a:pt x="1355220" y="464440"/>
                    <a:pt x="1333500" y="457200"/>
                  </a:cubicBezTo>
                  <a:cubicBezTo>
                    <a:pt x="1283205" y="440435"/>
                    <a:pt x="1313279" y="453244"/>
                    <a:pt x="1247775" y="409575"/>
                  </a:cubicBezTo>
                  <a:cubicBezTo>
                    <a:pt x="1238250" y="403225"/>
                    <a:pt x="1230060" y="394145"/>
                    <a:pt x="1219200" y="390525"/>
                  </a:cubicBezTo>
                  <a:lnTo>
                    <a:pt x="1133475" y="361950"/>
                  </a:lnTo>
                  <a:cubicBezTo>
                    <a:pt x="1123950" y="358775"/>
                    <a:pt x="1113254" y="357994"/>
                    <a:pt x="1104900" y="352425"/>
                  </a:cubicBezTo>
                  <a:lnTo>
                    <a:pt x="1076325" y="333375"/>
                  </a:lnTo>
                  <a:cubicBezTo>
                    <a:pt x="1069975" y="323850"/>
                    <a:pt x="1066983" y="310867"/>
                    <a:pt x="1057275" y="304800"/>
                  </a:cubicBezTo>
                  <a:cubicBezTo>
                    <a:pt x="1040247" y="294157"/>
                    <a:pt x="1016833" y="296889"/>
                    <a:pt x="1000125" y="285750"/>
                  </a:cubicBezTo>
                  <a:cubicBezTo>
                    <a:pt x="981075" y="273050"/>
                    <a:pt x="964695" y="254890"/>
                    <a:pt x="942975" y="247650"/>
                  </a:cubicBezTo>
                  <a:cubicBezTo>
                    <a:pt x="923925" y="241300"/>
                    <a:pt x="902533" y="239739"/>
                    <a:pt x="885825" y="228600"/>
                  </a:cubicBezTo>
                  <a:lnTo>
                    <a:pt x="866775" y="1905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32520" y="3140968"/>
              <a:ext cx="33123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>
                  <a:solidFill>
                    <a:schemeClr val="accent1"/>
                  </a:solidFill>
                </a:rPr>
                <a:t>광도 </a:t>
              </a:r>
              <a:endParaRPr lang="en-US" altLang="ko-KR" sz="1200" b="1" dirty="0" smtClean="0">
                <a:solidFill>
                  <a:schemeClr val="accent1"/>
                </a:solidFill>
              </a:endParaRPr>
            </a:p>
            <a:p>
              <a:r>
                <a:rPr lang="en-US" altLang="ko-KR" sz="1200" b="1" dirty="0" smtClean="0">
                  <a:solidFill>
                    <a:schemeClr val="accent1"/>
                  </a:solidFill>
                </a:rPr>
                <a:t>(Luminous intensity)</a:t>
              </a:r>
            </a:p>
            <a:p>
              <a:r>
                <a:rPr lang="ko-KR" altLang="en-US" sz="1200" dirty="0" smtClean="0"/>
                <a:t>광원에서 어느 방향으로의 빛의 세기</a:t>
              </a:r>
              <a:endParaRPr lang="en-US" altLang="ko-KR" sz="1200" dirty="0" smtClean="0"/>
            </a:p>
            <a:p>
              <a:r>
                <a:rPr lang="ko-KR" altLang="en-US" sz="1200" dirty="0" smtClean="0"/>
                <a:t>단위 시간 당 단위 면적을 통과하는 빛의 양</a:t>
              </a:r>
              <a:endParaRPr lang="ko-KR" altLang="en-US" sz="1200" dirty="0"/>
            </a:p>
          </p:txBody>
        </p:sp>
        <p:sp>
          <p:nvSpPr>
            <p:cNvPr id="8" name="자유형 7"/>
            <p:cNvSpPr/>
            <p:nvPr/>
          </p:nvSpPr>
          <p:spPr>
            <a:xfrm>
              <a:off x="1391407" y="1219200"/>
              <a:ext cx="1713743" cy="1362075"/>
            </a:xfrm>
            <a:custGeom>
              <a:avLst/>
              <a:gdLst>
                <a:gd name="connsiteX0" fmla="*/ 1266068 w 1713743"/>
                <a:gd name="connsiteY0" fmla="*/ 438150 h 1362075"/>
                <a:gd name="connsiteX1" fmla="*/ 1266068 w 1713743"/>
                <a:gd name="connsiteY1" fmla="*/ 438150 h 1362075"/>
                <a:gd name="connsiteX2" fmla="*/ 1180343 w 1713743"/>
                <a:gd name="connsiteY2" fmla="*/ 419100 h 1362075"/>
                <a:gd name="connsiteX3" fmla="*/ 1085093 w 1713743"/>
                <a:gd name="connsiteY3" fmla="*/ 381000 h 1362075"/>
                <a:gd name="connsiteX4" fmla="*/ 1027943 w 1713743"/>
                <a:gd name="connsiteY4" fmla="*/ 361950 h 1362075"/>
                <a:gd name="connsiteX5" fmla="*/ 923168 w 1713743"/>
                <a:gd name="connsiteY5" fmla="*/ 304800 h 1362075"/>
                <a:gd name="connsiteX6" fmla="*/ 827918 w 1713743"/>
                <a:gd name="connsiteY6" fmla="*/ 257175 h 1362075"/>
                <a:gd name="connsiteX7" fmla="*/ 770768 w 1713743"/>
                <a:gd name="connsiteY7" fmla="*/ 219075 h 1362075"/>
                <a:gd name="connsiteX8" fmla="*/ 704093 w 1713743"/>
                <a:gd name="connsiteY8" fmla="*/ 171450 h 1362075"/>
                <a:gd name="connsiteX9" fmla="*/ 646943 w 1713743"/>
                <a:gd name="connsiteY9" fmla="*/ 152400 h 1362075"/>
                <a:gd name="connsiteX10" fmla="*/ 608843 w 1713743"/>
                <a:gd name="connsiteY10" fmla="*/ 123825 h 1362075"/>
                <a:gd name="connsiteX11" fmla="*/ 551693 w 1713743"/>
                <a:gd name="connsiteY11" fmla="*/ 95250 h 1362075"/>
                <a:gd name="connsiteX12" fmla="*/ 523118 w 1713743"/>
                <a:gd name="connsiteY12" fmla="*/ 66675 h 1362075"/>
                <a:gd name="connsiteX13" fmla="*/ 418343 w 1713743"/>
                <a:gd name="connsiteY13" fmla="*/ 19050 h 1362075"/>
                <a:gd name="connsiteX14" fmla="*/ 304043 w 1713743"/>
                <a:gd name="connsiteY14" fmla="*/ 0 h 1362075"/>
                <a:gd name="connsiteX15" fmla="*/ 199268 w 1713743"/>
                <a:gd name="connsiteY15" fmla="*/ 19050 h 1362075"/>
                <a:gd name="connsiteX16" fmla="*/ 170693 w 1713743"/>
                <a:gd name="connsiteY16" fmla="*/ 38100 h 1362075"/>
                <a:gd name="connsiteX17" fmla="*/ 132593 w 1713743"/>
                <a:gd name="connsiteY17" fmla="*/ 57150 h 1362075"/>
                <a:gd name="connsiteX18" fmla="*/ 113543 w 1713743"/>
                <a:gd name="connsiteY18" fmla="*/ 85725 h 1362075"/>
                <a:gd name="connsiteX19" fmla="*/ 84968 w 1713743"/>
                <a:gd name="connsiteY19" fmla="*/ 114300 h 1362075"/>
                <a:gd name="connsiteX20" fmla="*/ 75443 w 1713743"/>
                <a:gd name="connsiteY20" fmla="*/ 152400 h 1362075"/>
                <a:gd name="connsiteX21" fmla="*/ 56393 w 1713743"/>
                <a:gd name="connsiteY21" fmla="*/ 190500 h 1362075"/>
                <a:gd name="connsiteX22" fmla="*/ 27818 w 1713743"/>
                <a:gd name="connsiteY22" fmla="*/ 266700 h 1362075"/>
                <a:gd name="connsiteX23" fmla="*/ 18293 w 1713743"/>
                <a:gd name="connsiteY23" fmla="*/ 371475 h 1362075"/>
                <a:gd name="connsiteX24" fmla="*/ 8768 w 1713743"/>
                <a:gd name="connsiteY24" fmla="*/ 409575 h 1362075"/>
                <a:gd name="connsiteX25" fmla="*/ 18293 w 1713743"/>
                <a:gd name="connsiteY25" fmla="*/ 485775 h 1362075"/>
                <a:gd name="connsiteX26" fmla="*/ 18293 w 1713743"/>
                <a:gd name="connsiteY26" fmla="*/ 600075 h 1362075"/>
                <a:gd name="connsiteX27" fmla="*/ 46868 w 1713743"/>
                <a:gd name="connsiteY27" fmla="*/ 638175 h 1362075"/>
                <a:gd name="connsiteX28" fmla="*/ 75443 w 1713743"/>
                <a:gd name="connsiteY28" fmla="*/ 742950 h 1362075"/>
                <a:gd name="connsiteX29" fmla="*/ 94493 w 1713743"/>
                <a:gd name="connsiteY29" fmla="*/ 781050 h 1362075"/>
                <a:gd name="connsiteX30" fmla="*/ 123068 w 1713743"/>
                <a:gd name="connsiteY30" fmla="*/ 790575 h 1362075"/>
                <a:gd name="connsiteX31" fmla="*/ 151643 w 1713743"/>
                <a:gd name="connsiteY31" fmla="*/ 866775 h 1362075"/>
                <a:gd name="connsiteX32" fmla="*/ 161168 w 1713743"/>
                <a:gd name="connsiteY32" fmla="*/ 895350 h 1362075"/>
                <a:gd name="connsiteX33" fmla="*/ 180218 w 1713743"/>
                <a:gd name="connsiteY33" fmla="*/ 933450 h 1362075"/>
                <a:gd name="connsiteX34" fmla="*/ 218318 w 1713743"/>
                <a:gd name="connsiteY34" fmla="*/ 1000125 h 1362075"/>
                <a:gd name="connsiteX35" fmla="*/ 256418 w 1713743"/>
                <a:gd name="connsiteY35" fmla="*/ 1057275 h 1362075"/>
                <a:gd name="connsiteX36" fmla="*/ 332618 w 1713743"/>
                <a:gd name="connsiteY36" fmla="*/ 1143000 h 1362075"/>
                <a:gd name="connsiteX37" fmla="*/ 408818 w 1713743"/>
                <a:gd name="connsiteY37" fmla="*/ 1200150 h 1362075"/>
                <a:gd name="connsiteX38" fmla="*/ 446918 w 1713743"/>
                <a:gd name="connsiteY38" fmla="*/ 1219200 h 1362075"/>
                <a:gd name="connsiteX39" fmla="*/ 485018 w 1713743"/>
                <a:gd name="connsiteY39" fmla="*/ 1247775 h 1362075"/>
                <a:gd name="connsiteX40" fmla="*/ 513593 w 1713743"/>
                <a:gd name="connsiteY40" fmla="*/ 1257300 h 1362075"/>
                <a:gd name="connsiteX41" fmla="*/ 542168 w 1713743"/>
                <a:gd name="connsiteY41" fmla="*/ 1276350 h 1362075"/>
                <a:gd name="connsiteX42" fmla="*/ 570743 w 1713743"/>
                <a:gd name="connsiteY42" fmla="*/ 1285875 h 1362075"/>
                <a:gd name="connsiteX43" fmla="*/ 637418 w 1713743"/>
                <a:gd name="connsiteY43" fmla="*/ 1314450 h 1362075"/>
                <a:gd name="connsiteX44" fmla="*/ 675518 w 1713743"/>
                <a:gd name="connsiteY44" fmla="*/ 1343025 h 1362075"/>
                <a:gd name="connsiteX45" fmla="*/ 742193 w 1713743"/>
                <a:gd name="connsiteY45" fmla="*/ 1362075 h 1362075"/>
                <a:gd name="connsiteX46" fmla="*/ 1351793 w 1713743"/>
                <a:gd name="connsiteY46" fmla="*/ 1352550 h 1362075"/>
                <a:gd name="connsiteX47" fmla="*/ 1437518 w 1713743"/>
                <a:gd name="connsiteY47" fmla="*/ 1333500 h 1362075"/>
                <a:gd name="connsiteX48" fmla="*/ 1475618 w 1713743"/>
                <a:gd name="connsiteY48" fmla="*/ 1314450 h 1362075"/>
                <a:gd name="connsiteX49" fmla="*/ 1570868 w 1713743"/>
                <a:gd name="connsiteY49" fmla="*/ 1295400 h 1362075"/>
                <a:gd name="connsiteX50" fmla="*/ 1637543 w 1713743"/>
                <a:gd name="connsiteY50" fmla="*/ 1238250 h 1362075"/>
                <a:gd name="connsiteX51" fmla="*/ 1675643 w 1713743"/>
                <a:gd name="connsiteY51" fmla="*/ 1219200 h 1362075"/>
                <a:gd name="connsiteX52" fmla="*/ 1704218 w 1713743"/>
                <a:gd name="connsiteY52" fmla="*/ 1162050 h 1362075"/>
                <a:gd name="connsiteX53" fmla="*/ 1694693 w 1713743"/>
                <a:gd name="connsiteY53" fmla="*/ 1085850 h 1362075"/>
                <a:gd name="connsiteX54" fmla="*/ 1675643 w 1713743"/>
                <a:gd name="connsiteY54" fmla="*/ 1028700 h 1362075"/>
                <a:gd name="connsiteX55" fmla="*/ 1666118 w 1713743"/>
                <a:gd name="connsiteY55" fmla="*/ 990600 h 1362075"/>
                <a:gd name="connsiteX56" fmla="*/ 1675643 w 1713743"/>
                <a:gd name="connsiteY56" fmla="*/ 800100 h 1362075"/>
                <a:gd name="connsiteX57" fmla="*/ 1685168 w 1713743"/>
                <a:gd name="connsiteY57" fmla="*/ 771525 h 1362075"/>
                <a:gd name="connsiteX58" fmla="*/ 1704218 w 1713743"/>
                <a:gd name="connsiteY58" fmla="*/ 742950 h 1362075"/>
                <a:gd name="connsiteX59" fmla="*/ 1713743 w 1713743"/>
                <a:gd name="connsiteY59" fmla="*/ 695325 h 1362075"/>
                <a:gd name="connsiteX60" fmla="*/ 1685168 w 1713743"/>
                <a:gd name="connsiteY60" fmla="*/ 619125 h 1362075"/>
                <a:gd name="connsiteX61" fmla="*/ 1675643 w 1713743"/>
                <a:gd name="connsiteY61" fmla="*/ 590550 h 1362075"/>
                <a:gd name="connsiteX62" fmla="*/ 1656593 w 1713743"/>
                <a:gd name="connsiteY62" fmla="*/ 561975 h 1362075"/>
                <a:gd name="connsiteX63" fmla="*/ 1647068 w 1713743"/>
                <a:gd name="connsiteY63" fmla="*/ 533400 h 1362075"/>
                <a:gd name="connsiteX64" fmla="*/ 1618493 w 1713743"/>
                <a:gd name="connsiteY64" fmla="*/ 514350 h 1362075"/>
                <a:gd name="connsiteX65" fmla="*/ 1580393 w 1713743"/>
                <a:gd name="connsiteY65" fmla="*/ 466725 h 1362075"/>
                <a:gd name="connsiteX66" fmla="*/ 1561343 w 1713743"/>
                <a:gd name="connsiteY66" fmla="*/ 438150 h 1362075"/>
                <a:gd name="connsiteX67" fmla="*/ 1532768 w 1713743"/>
                <a:gd name="connsiteY67" fmla="*/ 428625 h 1362075"/>
                <a:gd name="connsiteX68" fmla="*/ 1466093 w 1713743"/>
                <a:gd name="connsiteY68" fmla="*/ 400050 h 1362075"/>
                <a:gd name="connsiteX69" fmla="*/ 1266068 w 1713743"/>
                <a:gd name="connsiteY69" fmla="*/ 409575 h 1362075"/>
                <a:gd name="connsiteX70" fmla="*/ 1199393 w 1713743"/>
                <a:gd name="connsiteY70" fmla="*/ 419100 h 1362075"/>
                <a:gd name="connsiteX71" fmla="*/ 1018418 w 1713743"/>
                <a:gd name="connsiteY71" fmla="*/ 419100 h 1362075"/>
                <a:gd name="connsiteX72" fmla="*/ 1027943 w 1713743"/>
                <a:gd name="connsiteY72" fmla="*/ 676275 h 136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713743" h="1362075">
                  <a:moveTo>
                    <a:pt x="1266068" y="438150"/>
                  </a:moveTo>
                  <a:lnTo>
                    <a:pt x="1266068" y="438150"/>
                  </a:lnTo>
                  <a:cubicBezTo>
                    <a:pt x="1237493" y="431800"/>
                    <a:pt x="1208627" y="426642"/>
                    <a:pt x="1180343" y="419100"/>
                  </a:cubicBezTo>
                  <a:cubicBezTo>
                    <a:pt x="1085572" y="393828"/>
                    <a:pt x="1158231" y="410255"/>
                    <a:pt x="1085093" y="381000"/>
                  </a:cubicBezTo>
                  <a:cubicBezTo>
                    <a:pt x="1066449" y="373542"/>
                    <a:pt x="1046587" y="369408"/>
                    <a:pt x="1027943" y="361950"/>
                  </a:cubicBezTo>
                  <a:cubicBezTo>
                    <a:pt x="999852" y="350714"/>
                    <a:pt x="942852" y="315221"/>
                    <a:pt x="923168" y="304800"/>
                  </a:cubicBezTo>
                  <a:cubicBezTo>
                    <a:pt x="891796" y="288191"/>
                    <a:pt x="857454" y="276866"/>
                    <a:pt x="827918" y="257175"/>
                  </a:cubicBezTo>
                  <a:cubicBezTo>
                    <a:pt x="808868" y="244475"/>
                    <a:pt x="789084" y="232812"/>
                    <a:pt x="770768" y="219075"/>
                  </a:cubicBezTo>
                  <a:cubicBezTo>
                    <a:pt x="765651" y="215237"/>
                    <a:pt x="715489" y="176515"/>
                    <a:pt x="704093" y="171450"/>
                  </a:cubicBezTo>
                  <a:cubicBezTo>
                    <a:pt x="685743" y="163295"/>
                    <a:pt x="646943" y="152400"/>
                    <a:pt x="646943" y="152400"/>
                  </a:cubicBezTo>
                  <a:cubicBezTo>
                    <a:pt x="634243" y="142875"/>
                    <a:pt x="622626" y="131701"/>
                    <a:pt x="608843" y="123825"/>
                  </a:cubicBezTo>
                  <a:cubicBezTo>
                    <a:pt x="554169" y="92583"/>
                    <a:pt x="605997" y="140503"/>
                    <a:pt x="551693" y="95250"/>
                  </a:cubicBezTo>
                  <a:cubicBezTo>
                    <a:pt x="541345" y="86626"/>
                    <a:pt x="533894" y="74757"/>
                    <a:pt x="523118" y="66675"/>
                  </a:cubicBezTo>
                  <a:cubicBezTo>
                    <a:pt x="494629" y="45308"/>
                    <a:pt x="453624" y="24930"/>
                    <a:pt x="418343" y="19050"/>
                  </a:cubicBezTo>
                  <a:lnTo>
                    <a:pt x="304043" y="0"/>
                  </a:lnTo>
                  <a:cubicBezTo>
                    <a:pt x="297624" y="1070"/>
                    <a:pt x="209918" y="15056"/>
                    <a:pt x="199268" y="19050"/>
                  </a:cubicBezTo>
                  <a:cubicBezTo>
                    <a:pt x="188549" y="23070"/>
                    <a:pt x="180632" y="32420"/>
                    <a:pt x="170693" y="38100"/>
                  </a:cubicBezTo>
                  <a:cubicBezTo>
                    <a:pt x="158365" y="45145"/>
                    <a:pt x="145293" y="50800"/>
                    <a:pt x="132593" y="57150"/>
                  </a:cubicBezTo>
                  <a:cubicBezTo>
                    <a:pt x="126243" y="66675"/>
                    <a:pt x="120872" y="76931"/>
                    <a:pt x="113543" y="85725"/>
                  </a:cubicBezTo>
                  <a:cubicBezTo>
                    <a:pt x="104919" y="96073"/>
                    <a:pt x="91651" y="102604"/>
                    <a:pt x="84968" y="114300"/>
                  </a:cubicBezTo>
                  <a:cubicBezTo>
                    <a:pt x="78473" y="125666"/>
                    <a:pt x="80040" y="140143"/>
                    <a:pt x="75443" y="152400"/>
                  </a:cubicBezTo>
                  <a:cubicBezTo>
                    <a:pt x="70457" y="165695"/>
                    <a:pt x="61379" y="177205"/>
                    <a:pt x="56393" y="190500"/>
                  </a:cubicBezTo>
                  <a:cubicBezTo>
                    <a:pt x="17487" y="294250"/>
                    <a:pt x="80856" y="160625"/>
                    <a:pt x="27818" y="266700"/>
                  </a:cubicBezTo>
                  <a:cubicBezTo>
                    <a:pt x="24643" y="301625"/>
                    <a:pt x="22928" y="336714"/>
                    <a:pt x="18293" y="371475"/>
                  </a:cubicBezTo>
                  <a:cubicBezTo>
                    <a:pt x="16563" y="384451"/>
                    <a:pt x="8768" y="396484"/>
                    <a:pt x="8768" y="409575"/>
                  </a:cubicBezTo>
                  <a:cubicBezTo>
                    <a:pt x="8768" y="435173"/>
                    <a:pt x="15118" y="460375"/>
                    <a:pt x="18293" y="485775"/>
                  </a:cubicBezTo>
                  <a:cubicBezTo>
                    <a:pt x="9037" y="532055"/>
                    <a:pt x="0" y="549768"/>
                    <a:pt x="18293" y="600075"/>
                  </a:cubicBezTo>
                  <a:cubicBezTo>
                    <a:pt x="23718" y="614994"/>
                    <a:pt x="37343" y="625475"/>
                    <a:pt x="46868" y="638175"/>
                  </a:cubicBezTo>
                  <a:cubicBezTo>
                    <a:pt x="49782" y="649830"/>
                    <a:pt x="64760" y="718024"/>
                    <a:pt x="75443" y="742950"/>
                  </a:cubicBezTo>
                  <a:cubicBezTo>
                    <a:pt x="81036" y="756001"/>
                    <a:pt x="84453" y="771010"/>
                    <a:pt x="94493" y="781050"/>
                  </a:cubicBezTo>
                  <a:cubicBezTo>
                    <a:pt x="101593" y="788150"/>
                    <a:pt x="113543" y="787400"/>
                    <a:pt x="123068" y="790575"/>
                  </a:cubicBezTo>
                  <a:cubicBezTo>
                    <a:pt x="140629" y="860819"/>
                    <a:pt x="121758" y="797043"/>
                    <a:pt x="151643" y="866775"/>
                  </a:cubicBezTo>
                  <a:cubicBezTo>
                    <a:pt x="155598" y="876003"/>
                    <a:pt x="157213" y="886122"/>
                    <a:pt x="161168" y="895350"/>
                  </a:cubicBezTo>
                  <a:cubicBezTo>
                    <a:pt x="166761" y="908401"/>
                    <a:pt x="175232" y="920155"/>
                    <a:pt x="180218" y="933450"/>
                  </a:cubicBezTo>
                  <a:cubicBezTo>
                    <a:pt x="203244" y="994852"/>
                    <a:pt x="169956" y="951763"/>
                    <a:pt x="218318" y="1000125"/>
                  </a:cubicBezTo>
                  <a:cubicBezTo>
                    <a:pt x="235057" y="1050343"/>
                    <a:pt x="216780" y="1009709"/>
                    <a:pt x="256418" y="1057275"/>
                  </a:cubicBezTo>
                  <a:cubicBezTo>
                    <a:pt x="297673" y="1106781"/>
                    <a:pt x="250286" y="1081251"/>
                    <a:pt x="332618" y="1143000"/>
                  </a:cubicBezTo>
                  <a:cubicBezTo>
                    <a:pt x="358018" y="1162050"/>
                    <a:pt x="380420" y="1185951"/>
                    <a:pt x="408818" y="1200150"/>
                  </a:cubicBezTo>
                  <a:cubicBezTo>
                    <a:pt x="421518" y="1206500"/>
                    <a:pt x="434877" y="1211675"/>
                    <a:pt x="446918" y="1219200"/>
                  </a:cubicBezTo>
                  <a:cubicBezTo>
                    <a:pt x="460380" y="1227614"/>
                    <a:pt x="471235" y="1239899"/>
                    <a:pt x="485018" y="1247775"/>
                  </a:cubicBezTo>
                  <a:cubicBezTo>
                    <a:pt x="493735" y="1252756"/>
                    <a:pt x="504613" y="1252810"/>
                    <a:pt x="513593" y="1257300"/>
                  </a:cubicBezTo>
                  <a:cubicBezTo>
                    <a:pt x="523832" y="1262420"/>
                    <a:pt x="531929" y="1271230"/>
                    <a:pt x="542168" y="1276350"/>
                  </a:cubicBezTo>
                  <a:cubicBezTo>
                    <a:pt x="551148" y="1280840"/>
                    <a:pt x="561763" y="1281385"/>
                    <a:pt x="570743" y="1285875"/>
                  </a:cubicBezTo>
                  <a:cubicBezTo>
                    <a:pt x="636522" y="1318764"/>
                    <a:pt x="558124" y="1294626"/>
                    <a:pt x="637418" y="1314450"/>
                  </a:cubicBezTo>
                  <a:cubicBezTo>
                    <a:pt x="650118" y="1323975"/>
                    <a:pt x="661735" y="1335149"/>
                    <a:pt x="675518" y="1343025"/>
                  </a:cubicBezTo>
                  <a:cubicBezTo>
                    <a:pt x="686146" y="1349098"/>
                    <a:pt x="733945" y="1360013"/>
                    <a:pt x="742193" y="1362075"/>
                  </a:cubicBezTo>
                  <a:lnTo>
                    <a:pt x="1351793" y="1352550"/>
                  </a:lnTo>
                  <a:cubicBezTo>
                    <a:pt x="1374219" y="1351909"/>
                    <a:pt x="1413822" y="1343655"/>
                    <a:pt x="1437518" y="1333500"/>
                  </a:cubicBezTo>
                  <a:cubicBezTo>
                    <a:pt x="1450569" y="1327907"/>
                    <a:pt x="1461965" y="1318351"/>
                    <a:pt x="1475618" y="1314450"/>
                  </a:cubicBezTo>
                  <a:cubicBezTo>
                    <a:pt x="1506751" y="1305555"/>
                    <a:pt x="1570868" y="1295400"/>
                    <a:pt x="1570868" y="1295400"/>
                  </a:cubicBezTo>
                  <a:cubicBezTo>
                    <a:pt x="1667405" y="1247132"/>
                    <a:pt x="1550989" y="1312439"/>
                    <a:pt x="1637543" y="1238250"/>
                  </a:cubicBezTo>
                  <a:cubicBezTo>
                    <a:pt x="1648324" y="1229009"/>
                    <a:pt x="1662943" y="1225550"/>
                    <a:pt x="1675643" y="1219200"/>
                  </a:cubicBezTo>
                  <a:cubicBezTo>
                    <a:pt x="1685275" y="1204753"/>
                    <a:pt x="1704218" y="1181768"/>
                    <a:pt x="1704218" y="1162050"/>
                  </a:cubicBezTo>
                  <a:cubicBezTo>
                    <a:pt x="1704218" y="1136452"/>
                    <a:pt x="1700056" y="1110879"/>
                    <a:pt x="1694693" y="1085850"/>
                  </a:cubicBezTo>
                  <a:cubicBezTo>
                    <a:pt x="1690486" y="1066215"/>
                    <a:pt x="1680513" y="1048181"/>
                    <a:pt x="1675643" y="1028700"/>
                  </a:cubicBezTo>
                  <a:lnTo>
                    <a:pt x="1666118" y="990600"/>
                  </a:lnTo>
                  <a:cubicBezTo>
                    <a:pt x="1669293" y="927100"/>
                    <a:pt x="1670135" y="863440"/>
                    <a:pt x="1675643" y="800100"/>
                  </a:cubicBezTo>
                  <a:cubicBezTo>
                    <a:pt x="1676513" y="790098"/>
                    <a:pt x="1680678" y="780505"/>
                    <a:pt x="1685168" y="771525"/>
                  </a:cubicBezTo>
                  <a:cubicBezTo>
                    <a:pt x="1690288" y="761286"/>
                    <a:pt x="1697868" y="752475"/>
                    <a:pt x="1704218" y="742950"/>
                  </a:cubicBezTo>
                  <a:cubicBezTo>
                    <a:pt x="1707393" y="727075"/>
                    <a:pt x="1713743" y="711514"/>
                    <a:pt x="1713743" y="695325"/>
                  </a:cubicBezTo>
                  <a:cubicBezTo>
                    <a:pt x="1713743" y="640194"/>
                    <a:pt x="1704876" y="658540"/>
                    <a:pt x="1685168" y="619125"/>
                  </a:cubicBezTo>
                  <a:cubicBezTo>
                    <a:pt x="1680678" y="610145"/>
                    <a:pt x="1680133" y="599530"/>
                    <a:pt x="1675643" y="590550"/>
                  </a:cubicBezTo>
                  <a:cubicBezTo>
                    <a:pt x="1670523" y="580311"/>
                    <a:pt x="1661713" y="572214"/>
                    <a:pt x="1656593" y="561975"/>
                  </a:cubicBezTo>
                  <a:cubicBezTo>
                    <a:pt x="1652103" y="552995"/>
                    <a:pt x="1653340" y="541240"/>
                    <a:pt x="1647068" y="533400"/>
                  </a:cubicBezTo>
                  <a:cubicBezTo>
                    <a:pt x="1639917" y="524461"/>
                    <a:pt x="1628018" y="520700"/>
                    <a:pt x="1618493" y="514350"/>
                  </a:cubicBezTo>
                  <a:cubicBezTo>
                    <a:pt x="1599950" y="458720"/>
                    <a:pt x="1623477" y="509809"/>
                    <a:pt x="1580393" y="466725"/>
                  </a:cubicBezTo>
                  <a:cubicBezTo>
                    <a:pt x="1572298" y="458630"/>
                    <a:pt x="1570282" y="445301"/>
                    <a:pt x="1561343" y="438150"/>
                  </a:cubicBezTo>
                  <a:cubicBezTo>
                    <a:pt x="1553503" y="431878"/>
                    <a:pt x="1541748" y="433115"/>
                    <a:pt x="1532768" y="428625"/>
                  </a:cubicBezTo>
                  <a:cubicBezTo>
                    <a:pt x="1466989" y="395736"/>
                    <a:pt x="1545387" y="419874"/>
                    <a:pt x="1466093" y="400050"/>
                  </a:cubicBezTo>
                  <a:cubicBezTo>
                    <a:pt x="1399418" y="403225"/>
                    <a:pt x="1332622" y="404455"/>
                    <a:pt x="1266068" y="409575"/>
                  </a:cubicBezTo>
                  <a:cubicBezTo>
                    <a:pt x="1126054" y="420345"/>
                    <a:pt x="1268428" y="419100"/>
                    <a:pt x="1199393" y="419100"/>
                  </a:cubicBezTo>
                  <a:lnTo>
                    <a:pt x="1018418" y="419100"/>
                  </a:lnTo>
                  <a:lnTo>
                    <a:pt x="1027943" y="676275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208584" y="1630541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>
                  <a:solidFill>
                    <a:schemeClr val="accent1"/>
                  </a:solidFill>
                </a:rPr>
                <a:t>광속</a:t>
              </a:r>
              <a:r>
                <a:rPr lang="en-US" altLang="ko-KR" sz="1200" b="1" dirty="0" smtClean="0">
                  <a:solidFill>
                    <a:schemeClr val="accent1"/>
                  </a:solidFill>
                </a:rPr>
                <a:t> </a:t>
              </a:r>
            </a:p>
            <a:p>
              <a:r>
                <a:rPr lang="en-US" altLang="ko-KR" sz="1200" b="1" dirty="0" smtClean="0">
                  <a:solidFill>
                    <a:schemeClr val="accent1"/>
                  </a:solidFill>
                </a:rPr>
                <a:t>(Luminous flux)</a:t>
              </a:r>
            </a:p>
            <a:p>
              <a:r>
                <a:rPr lang="ko-KR" altLang="en-US" sz="1200" dirty="0" smtClean="0"/>
                <a:t>광원에서 나오는 빛의 총량</a:t>
              </a:r>
              <a:endParaRPr lang="ko-KR" altLang="en-US" sz="1200" dirty="0"/>
            </a:p>
          </p:txBody>
        </p:sp>
        <p:sp>
          <p:nvSpPr>
            <p:cNvPr id="10" name="자유형 9"/>
            <p:cNvSpPr/>
            <p:nvPr/>
          </p:nvSpPr>
          <p:spPr>
            <a:xfrm>
              <a:off x="6400800" y="3990975"/>
              <a:ext cx="2000250" cy="871207"/>
            </a:xfrm>
            <a:custGeom>
              <a:avLst/>
              <a:gdLst>
                <a:gd name="connsiteX0" fmla="*/ 1123950 w 2000250"/>
                <a:gd name="connsiteY0" fmla="*/ 219075 h 871207"/>
                <a:gd name="connsiteX1" fmla="*/ 1123950 w 2000250"/>
                <a:gd name="connsiteY1" fmla="*/ 219075 h 871207"/>
                <a:gd name="connsiteX2" fmla="*/ 1009650 w 2000250"/>
                <a:gd name="connsiteY2" fmla="*/ 209550 h 871207"/>
                <a:gd name="connsiteX3" fmla="*/ 981075 w 2000250"/>
                <a:gd name="connsiteY3" fmla="*/ 200025 h 871207"/>
                <a:gd name="connsiteX4" fmla="*/ 933450 w 2000250"/>
                <a:gd name="connsiteY4" fmla="*/ 190500 h 871207"/>
                <a:gd name="connsiteX5" fmla="*/ 819150 w 2000250"/>
                <a:gd name="connsiteY5" fmla="*/ 152400 h 871207"/>
                <a:gd name="connsiteX6" fmla="*/ 762000 w 2000250"/>
                <a:gd name="connsiteY6" fmla="*/ 133350 h 871207"/>
                <a:gd name="connsiteX7" fmla="*/ 695325 w 2000250"/>
                <a:gd name="connsiteY7" fmla="*/ 114300 h 871207"/>
                <a:gd name="connsiteX8" fmla="*/ 428625 w 2000250"/>
                <a:gd name="connsiteY8" fmla="*/ 95250 h 871207"/>
                <a:gd name="connsiteX9" fmla="*/ 314325 w 2000250"/>
                <a:gd name="connsiteY9" fmla="*/ 76200 h 871207"/>
                <a:gd name="connsiteX10" fmla="*/ 257175 w 2000250"/>
                <a:gd name="connsiteY10" fmla="*/ 38100 h 871207"/>
                <a:gd name="connsiteX11" fmla="*/ 171450 w 2000250"/>
                <a:gd name="connsiteY11" fmla="*/ 9525 h 871207"/>
                <a:gd name="connsiteX12" fmla="*/ 142875 w 2000250"/>
                <a:gd name="connsiteY12" fmla="*/ 0 h 871207"/>
                <a:gd name="connsiteX13" fmla="*/ 95250 w 2000250"/>
                <a:gd name="connsiteY13" fmla="*/ 9525 h 871207"/>
                <a:gd name="connsiteX14" fmla="*/ 66675 w 2000250"/>
                <a:gd name="connsiteY14" fmla="*/ 28575 h 871207"/>
                <a:gd name="connsiteX15" fmla="*/ 19050 w 2000250"/>
                <a:gd name="connsiteY15" fmla="*/ 114300 h 871207"/>
                <a:gd name="connsiteX16" fmla="*/ 9525 w 2000250"/>
                <a:gd name="connsiteY16" fmla="*/ 152400 h 871207"/>
                <a:gd name="connsiteX17" fmla="*/ 0 w 2000250"/>
                <a:gd name="connsiteY17" fmla="*/ 180975 h 871207"/>
                <a:gd name="connsiteX18" fmla="*/ 19050 w 2000250"/>
                <a:gd name="connsiteY18" fmla="*/ 276225 h 871207"/>
                <a:gd name="connsiteX19" fmla="*/ 47625 w 2000250"/>
                <a:gd name="connsiteY19" fmla="*/ 371475 h 871207"/>
                <a:gd name="connsiteX20" fmla="*/ 66675 w 2000250"/>
                <a:gd name="connsiteY20" fmla="*/ 400050 h 871207"/>
                <a:gd name="connsiteX21" fmla="*/ 76200 w 2000250"/>
                <a:gd name="connsiteY21" fmla="*/ 619125 h 871207"/>
                <a:gd name="connsiteX22" fmla="*/ 85725 w 2000250"/>
                <a:gd name="connsiteY22" fmla="*/ 647700 h 871207"/>
                <a:gd name="connsiteX23" fmla="*/ 180975 w 2000250"/>
                <a:gd name="connsiteY23" fmla="*/ 742950 h 871207"/>
                <a:gd name="connsiteX24" fmla="*/ 209550 w 2000250"/>
                <a:gd name="connsiteY24" fmla="*/ 752475 h 871207"/>
                <a:gd name="connsiteX25" fmla="*/ 238125 w 2000250"/>
                <a:gd name="connsiteY25" fmla="*/ 771525 h 871207"/>
                <a:gd name="connsiteX26" fmla="*/ 333375 w 2000250"/>
                <a:gd name="connsiteY26" fmla="*/ 800100 h 871207"/>
                <a:gd name="connsiteX27" fmla="*/ 361950 w 2000250"/>
                <a:gd name="connsiteY27" fmla="*/ 809625 h 871207"/>
                <a:gd name="connsiteX28" fmla="*/ 609600 w 2000250"/>
                <a:gd name="connsiteY28" fmla="*/ 828675 h 871207"/>
                <a:gd name="connsiteX29" fmla="*/ 638175 w 2000250"/>
                <a:gd name="connsiteY29" fmla="*/ 838200 h 871207"/>
                <a:gd name="connsiteX30" fmla="*/ 1343025 w 2000250"/>
                <a:gd name="connsiteY30" fmla="*/ 838200 h 871207"/>
                <a:gd name="connsiteX31" fmla="*/ 1619250 w 2000250"/>
                <a:gd name="connsiteY31" fmla="*/ 828675 h 871207"/>
                <a:gd name="connsiteX32" fmla="*/ 1647825 w 2000250"/>
                <a:gd name="connsiteY32" fmla="*/ 819150 h 871207"/>
                <a:gd name="connsiteX33" fmla="*/ 1685925 w 2000250"/>
                <a:gd name="connsiteY33" fmla="*/ 762000 h 871207"/>
                <a:gd name="connsiteX34" fmla="*/ 1704975 w 2000250"/>
                <a:gd name="connsiteY34" fmla="*/ 733425 h 871207"/>
                <a:gd name="connsiteX35" fmla="*/ 1733550 w 2000250"/>
                <a:gd name="connsiteY35" fmla="*/ 704850 h 871207"/>
                <a:gd name="connsiteX36" fmla="*/ 1781175 w 2000250"/>
                <a:gd name="connsiteY36" fmla="*/ 638175 h 871207"/>
                <a:gd name="connsiteX37" fmla="*/ 1809750 w 2000250"/>
                <a:gd name="connsiteY37" fmla="*/ 619125 h 871207"/>
                <a:gd name="connsiteX38" fmla="*/ 1866900 w 2000250"/>
                <a:gd name="connsiteY38" fmla="*/ 571500 h 871207"/>
                <a:gd name="connsiteX39" fmla="*/ 1885950 w 2000250"/>
                <a:gd name="connsiteY39" fmla="*/ 542925 h 871207"/>
                <a:gd name="connsiteX40" fmla="*/ 1933575 w 2000250"/>
                <a:gd name="connsiteY40" fmla="*/ 523875 h 871207"/>
                <a:gd name="connsiteX41" fmla="*/ 1962150 w 2000250"/>
                <a:gd name="connsiteY41" fmla="*/ 504825 h 871207"/>
                <a:gd name="connsiteX42" fmla="*/ 1981200 w 2000250"/>
                <a:gd name="connsiteY42" fmla="*/ 476250 h 871207"/>
                <a:gd name="connsiteX43" fmla="*/ 2000250 w 2000250"/>
                <a:gd name="connsiteY43" fmla="*/ 419100 h 871207"/>
                <a:gd name="connsiteX44" fmla="*/ 1971675 w 2000250"/>
                <a:gd name="connsiteY44" fmla="*/ 314325 h 871207"/>
                <a:gd name="connsiteX45" fmla="*/ 1943100 w 2000250"/>
                <a:gd name="connsiteY45" fmla="*/ 257175 h 871207"/>
                <a:gd name="connsiteX46" fmla="*/ 1876425 w 2000250"/>
                <a:gd name="connsiteY46" fmla="*/ 219075 h 871207"/>
                <a:gd name="connsiteX47" fmla="*/ 1828800 w 2000250"/>
                <a:gd name="connsiteY47" fmla="*/ 180975 h 871207"/>
                <a:gd name="connsiteX48" fmla="*/ 1419225 w 2000250"/>
                <a:gd name="connsiteY48" fmla="*/ 190500 h 871207"/>
                <a:gd name="connsiteX49" fmla="*/ 1343025 w 2000250"/>
                <a:gd name="connsiteY49" fmla="*/ 209550 h 871207"/>
                <a:gd name="connsiteX50" fmla="*/ 1266825 w 2000250"/>
                <a:gd name="connsiteY50" fmla="*/ 219075 h 871207"/>
                <a:gd name="connsiteX51" fmla="*/ 1219200 w 2000250"/>
                <a:gd name="connsiteY51" fmla="*/ 228600 h 871207"/>
                <a:gd name="connsiteX52" fmla="*/ 1171575 w 2000250"/>
                <a:gd name="connsiteY52" fmla="*/ 219075 h 871207"/>
                <a:gd name="connsiteX53" fmla="*/ 1123950 w 2000250"/>
                <a:gd name="connsiteY53" fmla="*/ 219075 h 87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000250" h="871207">
                  <a:moveTo>
                    <a:pt x="1123950" y="219075"/>
                  </a:moveTo>
                  <a:lnTo>
                    <a:pt x="1123950" y="219075"/>
                  </a:lnTo>
                  <a:cubicBezTo>
                    <a:pt x="1085850" y="215900"/>
                    <a:pt x="1047547" y="214603"/>
                    <a:pt x="1009650" y="209550"/>
                  </a:cubicBezTo>
                  <a:cubicBezTo>
                    <a:pt x="999698" y="208223"/>
                    <a:pt x="990815" y="202460"/>
                    <a:pt x="981075" y="200025"/>
                  </a:cubicBezTo>
                  <a:cubicBezTo>
                    <a:pt x="965369" y="196098"/>
                    <a:pt x="949325" y="193675"/>
                    <a:pt x="933450" y="190500"/>
                  </a:cubicBezTo>
                  <a:cubicBezTo>
                    <a:pt x="847534" y="147542"/>
                    <a:pt x="954113" y="197388"/>
                    <a:pt x="819150" y="152400"/>
                  </a:cubicBezTo>
                  <a:lnTo>
                    <a:pt x="762000" y="133350"/>
                  </a:lnTo>
                  <a:cubicBezTo>
                    <a:pt x="737517" y="125189"/>
                    <a:pt x="721637" y="119084"/>
                    <a:pt x="695325" y="114300"/>
                  </a:cubicBezTo>
                  <a:cubicBezTo>
                    <a:pt x="601112" y="97170"/>
                    <a:pt x="536483" y="100386"/>
                    <a:pt x="428625" y="95250"/>
                  </a:cubicBezTo>
                  <a:cubicBezTo>
                    <a:pt x="412887" y="93501"/>
                    <a:pt x="342250" y="91714"/>
                    <a:pt x="314325" y="76200"/>
                  </a:cubicBezTo>
                  <a:cubicBezTo>
                    <a:pt x="294311" y="65081"/>
                    <a:pt x="278895" y="45340"/>
                    <a:pt x="257175" y="38100"/>
                  </a:cubicBezTo>
                  <a:lnTo>
                    <a:pt x="171450" y="9525"/>
                  </a:lnTo>
                  <a:lnTo>
                    <a:pt x="142875" y="0"/>
                  </a:lnTo>
                  <a:cubicBezTo>
                    <a:pt x="127000" y="3175"/>
                    <a:pt x="110409" y="3841"/>
                    <a:pt x="95250" y="9525"/>
                  </a:cubicBezTo>
                  <a:cubicBezTo>
                    <a:pt x="84531" y="13545"/>
                    <a:pt x="74213" y="19960"/>
                    <a:pt x="66675" y="28575"/>
                  </a:cubicBezTo>
                  <a:cubicBezTo>
                    <a:pt x="37732" y="61653"/>
                    <a:pt x="29357" y="78224"/>
                    <a:pt x="19050" y="114300"/>
                  </a:cubicBezTo>
                  <a:cubicBezTo>
                    <a:pt x="15454" y="126887"/>
                    <a:pt x="13121" y="139813"/>
                    <a:pt x="9525" y="152400"/>
                  </a:cubicBezTo>
                  <a:cubicBezTo>
                    <a:pt x="6767" y="162054"/>
                    <a:pt x="3175" y="171450"/>
                    <a:pt x="0" y="180975"/>
                  </a:cubicBezTo>
                  <a:cubicBezTo>
                    <a:pt x="19561" y="239659"/>
                    <a:pt x="1538" y="179910"/>
                    <a:pt x="19050" y="276225"/>
                  </a:cubicBezTo>
                  <a:cubicBezTo>
                    <a:pt x="22378" y="294528"/>
                    <a:pt x="41412" y="362155"/>
                    <a:pt x="47625" y="371475"/>
                  </a:cubicBezTo>
                  <a:lnTo>
                    <a:pt x="66675" y="400050"/>
                  </a:lnTo>
                  <a:cubicBezTo>
                    <a:pt x="69850" y="473075"/>
                    <a:pt x="70594" y="546246"/>
                    <a:pt x="76200" y="619125"/>
                  </a:cubicBezTo>
                  <a:cubicBezTo>
                    <a:pt x="76970" y="629136"/>
                    <a:pt x="80849" y="638923"/>
                    <a:pt x="85725" y="647700"/>
                  </a:cubicBezTo>
                  <a:cubicBezTo>
                    <a:pt x="108816" y="689264"/>
                    <a:pt x="132484" y="726786"/>
                    <a:pt x="180975" y="742950"/>
                  </a:cubicBezTo>
                  <a:cubicBezTo>
                    <a:pt x="190500" y="746125"/>
                    <a:pt x="200570" y="747985"/>
                    <a:pt x="209550" y="752475"/>
                  </a:cubicBezTo>
                  <a:cubicBezTo>
                    <a:pt x="219789" y="757595"/>
                    <a:pt x="227664" y="766876"/>
                    <a:pt x="238125" y="771525"/>
                  </a:cubicBezTo>
                  <a:cubicBezTo>
                    <a:pt x="278869" y="789633"/>
                    <a:pt x="294586" y="789017"/>
                    <a:pt x="333375" y="800100"/>
                  </a:cubicBezTo>
                  <a:cubicBezTo>
                    <a:pt x="343029" y="802858"/>
                    <a:pt x="352105" y="807656"/>
                    <a:pt x="361950" y="809625"/>
                  </a:cubicBezTo>
                  <a:cubicBezTo>
                    <a:pt x="439385" y="825112"/>
                    <a:pt x="538164" y="824915"/>
                    <a:pt x="609600" y="828675"/>
                  </a:cubicBezTo>
                  <a:cubicBezTo>
                    <a:pt x="619125" y="831850"/>
                    <a:pt x="628140" y="837886"/>
                    <a:pt x="638175" y="838200"/>
                  </a:cubicBezTo>
                  <a:cubicBezTo>
                    <a:pt x="1694386" y="871207"/>
                    <a:pt x="933361" y="857708"/>
                    <a:pt x="1343025" y="838200"/>
                  </a:cubicBezTo>
                  <a:cubicBezTo>
                    <a:pt x="1435050" y="833818"/>
                    <a:pt x="1527175" y="831850"/>
                    <a:pt x="1619250" y="828675"/>
                  </a:cubicBezTo>
                  <a:cubicBezTo>
                    <a:pt x="1628775" y="825500"/>
                    <a:pt x="1640725" y="826250"/>
                    <a:pt x="1647825" y="819150"/>
                  </a:cubicBezTo>
                  <a:cubicBezTo>
                    <a:pt x="1664014" y="802961"/>
                    <a:pt x="1673225" y="781050"/>
                    <a:pt x="1685925" y="762000"/>
                  </a:cubicBezTo>
                  <a:cubicBezTo>
                    <a:pt x="1692275" y="752475"/>
                    <a:pt x="1696880" y="741520"/>
                    <a:pt x="1704975" y="733425"/>
                  </a:cubicBezTo>
                  <a:cubicBezTo>
                    <a:pt x="1714500" y="723900"/>
                    <a:pt x="1724926" y="715198"/>
                    <a:pt x="1733550" y="704850"/>
                  </a:cubicBezTo>
                  <a:cubicBezTo>
                    <a:pt x="1760592" y="672400"/>
                    <a:pt x="1746860" y="672490"/>
                    <a:pt x="1781175" y="638175"/>
                  </a:cubicBezTo>
                  <a:cubicBezTo>
                    <a:pt x="1789270" y="630080"/>
                    <a:pt x="1800225" y="625475"/>
                    <a:pt x="1809750" y="619125"/>
                  </a:cubicBezTo>
                  <a:cubicBezTo>
                    <a:pt x="1856162" y="549507"/>
                    <a:pt x="1794391" y="631924"/>
                    <a:pt x="1866900" y="571500"/>
                  </a:cubicBezTo>
                  <a:cubicBezTo>
                    <a:pt x="1875694" y="564171"/>
                    <a:pt x="1876635" y="549579"/>
                    <a:pt x="1885950" y="542925"/>
                  </a:cubicBezTo>
                  <a:cubicBezTo>
                    <a:pt x="1899863" y="532987"/>
                    <a:pt x="1918282" y="531521"/>
                    <a:pt x="1933575" y="523875"/>
                  </a:cubicBezTo>
                  <a:cubicBezTo>
                    <a:pt x="1943814" y="518755"/>
                    <a:pt x="1952625" y="511175"/>
                    <a:pt x="1962150" y="504825"/>
                  </a:cubicBezTo>
                  <a:cubicBezTo>
                    <a:pt x="1968500" y="495300"/>
                    <a:pt x="1976551" y="486711"/>
                    <a:pt x="1981200" y="476250"/>
                  </a:cubicBezTo>
                  <a:cubicBezTo>
                    <a:pt x="1989355" y="457900"/>
                    <a:pt x="2000250" y="419100"/>
                    <a:pt x="2000250" y="419100"/>
                  </a:cubicBezTo>
                  <a:cubicBezTo>
                    <a:pt x="1986787" y="351784"/>
                    <a:pt x="1995845" y="386834"/>
                    <a:pt x="1971675" y="314325"/>
                  </a:cubicBezTo>
                  <a:cubicBezTo>
                    <a:pt x="1963928" y="291084"/>
                    <a:pt x="1961564" y="275639"/>
                    <a:pt x="1943100" y="257175"/>
                  </a:cubicBezTo>
                  <a:cubicBezTo>
                    <a:pt x="1929637" y="243712"/>
                    <a:pt x="1891366" y="226546"/>
                    <a:pt x="1876425" y="219075"/>
                  </a:cubicBezTo>
                  <a:cubicBezTo>
                    <a:pt x="1865818" y="187254"/>
                    <a:pt x="1872654" y="180975"/>
                    <a:pt x="1828800" y="180975"/>
                  </a:cubicBezTo>
                  <a:cubicBezTo>
                    <a:pt x="1692238" y="180975"/>
                    <a:pt x="1555750" y="187325"/>
                    <a:pt x="1419225" y="190500"/>
                  </a:cubicBezTo>
                  <a:cubicBezTo>
                    <a:pt x="1384456" y="202090"/>
                    <a:pt x="1385717" y="202982"/>
                    <a:pt x="1343025" y="209550"/>
                  </a:cubicBezTo>
                  <a:cubicBezTo>
                    <a:pt x="1317725" y="213442"/>
                    <a:pt x="1292125" y="215183"/>
                    <a:pt x="1266825" y="219075"/>
                  </a:cubicBezTo>
                  <a:cubicBezTo>
                    <a:pt x="1250824" y="221537"/>
                    <a:pt x="1235075" y="225425"/>
                    <a:pt x="1219200" y="228600"/>
                  </a:cubicBezTo>
                  <a:cubicBezTo>
                    <a:pt x="1203325" y="225425"/>
                    <a:pt x="1187194" y="223335"/>
                    <a:pt x="1171575" y="219075"/>
                  </a:cubicBezTo>
                  <a:cubicBezTo>
                    <a:pt x="1098044" y="199021"/>
                    <a:pt x="1131887" y="219075"/>
                    <a:pt x="1123950" y="2190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93160" y="3894147"/>
              <a:ext cx="23762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err="1" smtClean="0">
                  <a:solidFill>
                    <a:schemeClr val="accent1"/>
                  </a:solidFill>
                </a:rPr>
                <a:t>휘도</a:t>
              </a:r>
              <a:endParaRPr lang="en-US" altLang="ko-KR" sz="1200" b="1" dirty="0" smtClean="0">
                <a:solidFill>
                  <a:schemeClr val="accent1"/>
                </a:solidFill>
              </a:endParaRPr>
            </a:p>
            <a:p>
              <a:r>
                <a:rPr lang="en-US" altLang="ko-KR" sz="1200" b="1" dirty="0" smtClean="0">
                  <a:solidFill>
                    <a:schemeClr val="accent1"/>
                  </a:solidFill>
                </a:rPr>
                <a:t>(luminance)</a:t>
              </a:r>
            </a:p>
            <a:p>
              <a:r>
                <a:rPr lang="ko-KR" altLang="en-US" sz="1200" dirty="0" smtClean="0"/>
                <a:t>단위 면적당 광도</a:t>
              </a:r>
              <a:endParaRPr lang="en-US" altLang="ko-KR" sz="1200" dirty="0" smtClean="0"/>
            </a:p>
            <a:p>
              <a:r>
                <a:rPr lang="ko-KR" altLang="en-US" sz="1200" dirty="0" smtClean="0"/>
                <a:t>사람 눈이 느끼는 밝기</a:t>
              </a:r>
              <a:endParaRPr lang="ko-KR" altLang="en-US" sz="1200" dirty="0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925346" y="4400550"/>
              <a:ext cx="1354741" cy="762000"/>
            </a:xfrm>
            <a:custGeom>
              <a:avLst/>
              <a:gdLst>
                <a:gd name="connsiteX0" fmla="*/ 522704 w 1354741"/>
                <a:gd name="connsiteY0" fmla="*/ 219075 h 762000"/>
                <a:gd name="connsiteX1" fmla="*/ 522704 w 1354741"/>
                <a:gd name="connsiteY1" fmla="*/ 219075 h 762000"/>
                <a:gd name="connsiteX2" fmla="*/ 484604 w 1354741"/>
                <a:gd name="connsiteY2" fmla="*/ 142875 h 762000"/>
                <a:gd name="connsiteX3" fmla="*/ 465554 w 1354741"/>
                <a:gd name="connsiteY3" fmla="*/ 85725 h 762000"/>
                <a:gd name="connsiteX4" fmla="*/ 408404 w 1354741"/>
                <a:gd name="connsiteY4" fmla="*/ 66675 h 762000"/>
                <a:gd name="connsiteX5" fmla="*/ 351254 w 1354741"/>
                <a:gd name="connsiteY5" fmla="*/ 28575 h 762000"/>
                <a:gd name="connsiteX6" fmla="*/ 294104 w 1354741"/>
                <a:gd name="connsiteY6" fmla="*/ 9525 h 762000"/>
                <a:gd name="connsiteX7" fmla="*/ 265529 w 1354741"/>
                <a:gd name="connsiteY7" fmla="*/ 0 h 762000"/>
                <a:gd name="connsiteX8" fmla="*/ 198854 w 1354741"/>
                <a:gd name="connsiteY8" fmla="*/ 9525 h 762000"/>
                <a:gd name="connsiteX9" fmla="*/ 141704 w 1354741"/>
                <a:gd name="connsiteY9" fmla="*/ 57150 h 762000"/>
                <a:gd name="connsiteX10" fmla="*/ 84554 w 1354741"/>
                <a:gd name="connsiteY10" fmla="*/ 95250 h 762000"/>
                <a:gd name="connsiteX11" fmla="*/ 46454 w 1354741"/>
                <a:gd name="connsiteY11" fmla="*/ 142875 h 762000"/>
                <a:gd name="connsiteX12" fmla="*/ 36929 w 1354741"/>
                <a:gd name="connsiteY12" fmla="*/ 171450 h 762000"/>
                <a:gd name="connsiteX13" fmla="*/ 8354 w 1354741"/>
                <a:gd name="connsiteY13" fmla="*/ 228600 h 762000"/>
                <a:gd name="connsiteX14" fmla="*/ 17879 w 1354741"/>
                <a:gd name="connsiteY14" fmla="*/ 314325 h 762000"/>
                <a:gd name="connsiteX15" fmla="*/ 27404 w 1354741"/>
                <a:gd name="connsiteY15" fmla="*/ 352425 h 762000"/>
                <a:gd name="connsiteX16" fmla="*/ 36929 w 1354741"/>
                <a:gd name="connsiteY16" fmla="*/ 428625 h 762000"/>
                <a:gd name="connsiteX17" fmla="*/ 46454 w 1354741"/>
                <a:gd name="connsiteY17" fmla="*/ 457200 h 762000"/>
                <a:gd name="connsiteX18" fmla="*/ 84554 w 1354741"/>
                <a:gd name="connsiteY18" fmla="*/ 590550 h 762000"/>
                <a:gd name="connsiteX19" fmla="*/ 94079 w 1354741"/>
                <a:gd name="connsiteY19" fmla="*/ 619125 h 762000"/>
                <a:gd name="connsiteX20" fmla="*/ 103604 w 1354741"/>
                <a:gd name="connsiteY20" fmla="*/ 647700 h 762000"/>
                <a:gd name="connsiteX21" fmla="*/ 151229 w 1354741"/>
                <a:gd name="connsiteY21" fmla="*/ 733425 h 762000"/>
                <a:gd name="connsiteX22" fmla="*/ 208379 w 1354741"/>
                <a:gd name="connsiteY22" fmla="*/ 762000 h 762000"/>
                <a:gd name="connsiteX23" fmla="*/ 589379 w 1354741"/>
                <a:gd name="connsiteY23" fmla="*/ 752475 h 762000"/>
                <a:gd name="connsiteX24" fmla="*/ 675104 w 1354741"/>
                <a:gd name="connsiteY24" fmla="*/ 723900 h 762000"/>
                <a:gd name="connsiteX25" fmla="*/ 703679 w 1354741"/>
                <a:gd name="connsiteY25" fmla="*/ 714375 h 762000"/>
                <a:gd name="connsiteX26" fmla="*/ 732254 w 1354741"/>
                <a:gd name="connsiteY26" fmla="*/ 638175 h 762000"/>
                <a:gd name="connsiteX27" fmla="*/ 751304 w 1354741"/>
                <a:gd name="connsiteY27" fmla="*/ 609600 h 762000"/>
                <a:gd name="connsiteX28" fmla="*/ 779879 w 1354741"/>
                <a:gd name="connsiteY28" fmla="*/ 552450 h 762000"/>
                <a:gd name="connsiteX29" fmla="*/ 1122779 w 1354741"/>
                <a:gd name="connsiteY29" fmla="*/ 542925 h 762000"/>
                <a:gd name="connsiteX30" fmla="*/ 1208504 w 1354741"/>
                <a:gd name="connsiteY30" fmla="*/ 514350 h 762000"/>
                <a:gd name="connsiteX31" fmla="*/ 1237079 w 1354741"/>
                <a:gd name="connsiteY31" fmla="*/ 504825 h 762000"/>
                <a:gd name="connsiteX32" fmla="*/ 1322804 w 1354741"/>
                <a:gd name="connsiteY32" fmla="*/ 495300 h 762000"/>
                <a:gd name="connsiteX33" fmla="*/ 1332329 w 1354741"/>
                <a:gd name="connsiteY33" fmla="*/ 409575 h 762000"/>
                <a:gd name="connsiteX34" fmla="*/ 1303754 w 1354741"/>
                <a:gd name="connsiteY34" fmla="*/ 390525 h 762000"/>
                <a:gd name="connsiteX35" fmla="*/ 1265654 w 1354741"/>
                <a:gd name="connsiteY35" fmla="*/ 333375 h 762000"/>
                <a:gd name="connsiteX36" fmla="*/ 1246604 w 1354741"/>
                <a:gd name="connsiteY36" fmla="*/ 304800 h 762000"/>
                <a:gd name="connsiteX37" fmla="*/ 1189454 w 1354741"/>
                <a:gd name="connsiteY37" fmla="*/ 276225 h 762000"/>
                <a:gd name="connsiteX38" fmla="*/ 1179929 w 1354741"/>
                <a:gd name="connsiteY38" fmla="*/ 228600 h 762000"/>
                <a:gd name="connsiteX39" fmla="*/ 1122779 w 1354741"/>
                <a:gd name="connsiteY39" fmla="*/ 200025 h 762000"/>
                <a:gd name="connsiteX40" fmla="*/ 894179 w 1354741"/>
                <a:gd name="connsiteY40" fmla="*/ 209550 h 762000"/>
                <a:gd name="connsiteX41" fmla="*/ 856079 w 1354741"/>
                <a:gd name="connsiteY41" fmla="*/ 219075 h 762000"/>
                <a:gd name="connsiteX42" fmla="*/ 732254 w 1354741"/>
                <a:gd name="connsiteY42" fmla="*/ 228600 h 762000"/>
                <a:gd name="connsiteX43" fmla="*/ 589379 w 1354741"/>
                <a:gd name="connsiteY43" fmla="*/ 209550 h 762000"/>
                <a:gd name="connsiteX44" fmla="*/ 532229 w 1354741"/>
                <a:gd name="connsiteY44" fmla="*/ 190500 h 762000"/>
                <a:gd name="connsiteX45" fmla="*/ 522704 w 1354741"/>
                <a:gd name="connsiteY45" fmla="*/ 2190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354741" h="762000">
                  <a:moveTo>
                    <a:pt x="522704" y="219075"/>
                  </a:moveTo>
                  <a:lnTo>
                    <a:pt x="522704" y="219075"/>
                  </a:lnTo>
                  <a:cubicBezTo>
                    <a:pt x="510004" y="193675"/>
                    <a:pt x="495791" y="168977"/>
                    <a:pt x="484604" y="142875"/>
                  </a:cubicBezTo>
                  <a:cubicBezTo>
                    <a:pt x="476694" y="124418"/>
                    <a:pt x="484604" y="92075"/>
                    <a:pt x="465554" y="85725"/>
                  </a:cubicBezTo>
                  <a:cubicBezTo>
                    <a:pt x="446504" y="79375"/>
                    <a:pt x="425112" y="77814"/>
                    <a:pt x="408404" y="66675"/>
                  </a:cubicBezTo>
                  <a:cubicBezTo>
                    <a:pt x="389354" y="53975"/>
                    <a:pt x="372974" y="35815"/>
                    <a:pt x="351254" y="28575"/>
                  </a:cubicBezTo>
                  <a:lnTo>
                    <a:pt x="294104" y="9525"/>
                  </a:lnTo>
                  <a:lnTo>
                    <a:pt x="265529" y="0"/>
                  </a:lnTo>
                  <a:cubicBezTo>
                    <a:pt x="243304" y="3175"/>
                    <a:pt x="220358" y="3074"/>
                    <a:pt x="198854" y="9525"/>
                  </a:cubicBezTo>
                  <a:cubicBezTo>
                    <a:pt x="175108" y="16649"/>
                    <a:pt x="159503" y="43306"/>
                    <a:pt x="141704" y="57150"/>
                  </a:cubicBezTo>
                  <a:cubicBezTo>
                    <a:pt x="123632" y="71206"/>
                    <a:pt x="84554" y="95250"/>
                    <a:pt x="84554" y="95250"/>
                  </a:cubicBezTo>
                  <a:cubicBezTo>
                    <a:pt x="60613" y="167074"/>
                    <a:pt x="95693" y="81327"/>
                    <a:pt x="46454" y="142875"/>
                  </a:cubicBezTo>
                  <a:cubicBezTo>
                    <a:pt x="40182" y="150715"/>
                    <a:pt x="41419" y="162470"/>
                    <a:pt x="36929" y="171450"/>
                  </a:cubicBezTo>
                  <a:cubicBezTo>
                    <a:pt x="0" y="245308"/>
                    <a:pt x="32295" y="156776"/>
                    <a:pt x="8354" y="228600"/>
                  </a:cubicBezTo>
                  <a:cubicBezTo>
                    <a:pt x="11529" y="257175"/>
                    <a:pt x="13507" y="285908"/>
                    <a:pt x="17879" y="314325"/>
                  </a:cubicBezTo>
                  <a:cubicBezTo>
                    <a:pt x="19870" y="327264"/>
                    <a:pt x="25252" y="339512"/>
                    <a:pt x="27404" y="352425"/>
                  </a:cubicBezTo>
                  <a:cubicBezTo>
                    <a:pt x="31612" y="377674"/>
                    <a:pt x="32350" y="403440"/>
                    <a:pt x="36929" y="428625"/>
                  </a:cubicBezTo>
                  <a:cubicBezTo>
                    <a:pt x="38725" y="438503"/>
                    <a:pt x="43812" y="447514"/>
                    <a:pt x="46454" y="457200"/>
                  </a:cubicBezTo>
                  <a:cubicBezTo>
                    <a:pt x="82334" y="588761"/>
                    <a:pt x="48052" y="481043"/>
                    <a:pt x="84554" y="590550"/>
                  </a:cubicBezTo>
                  <a:lnTo>
                    <a:pt x="94079" y="619125"/>
                  </a:lnTo>
                  <a:lnTo>
                    <a:pt x="103604" y="647700"/>
                  </a:lnTo>
                  <a:cubicBezTo>
                    <a:pt x="113530" y="677477"/>
                    <a:pt x="123156" y="714710"/>
                    <a:pt x="151229" y="733425"/>
                  </a:cubicBezTo>
                  <a:cubicBezTo>
                    <a:pt x="188158" y="758044"/>
                    <a:pt x="168944" y="748855"/>
                    <a:pt x="208379" y="762000"/>
                  </a:cubicBezTo>
                  <a:cubicBezTo>
                    <a:pt x="335379" y="758825"/>
                    <a:pt x="462609" y="760743"/>
                    <a:pt x="589379" y="752475"/>
                  </a:cubicBezTo>
                  <a:lnTo>
                    <a:pt x="675104" y="723900"/>
                  </a:lnTo>
                  <a:lnTo>
                    <a:pt x="703679" y="714375"/>
                  </a:lnTo>
                  <a:cubicBezTo>
                    <a:pt x="748355" y="647362"/>
                    <a:pt x="696944" y="732336"/>
                    <a:pt x="732254" y="638175"/>
                  </a:cubicBezTo>
                  <a:cubicBezTo>
                    <a:pt x="736274" y="627456"/>
                    <a:pt x="746184" y="619839"/>
                    <a:pt x="751304" y="609600"/>
                  </a:cubicBezTo>
                  <a:cubicBezTo>
                    <a:pt x="755492" y="601224"/>
                    <a:pt x="765472" y="553967"/>
                    <a:pt x="779879" y="552450"/>
                  </a:cubicBezTo>
                  <a:cubicBezTo>
                    <a:pt x="893595" y="540480"/>
                    <a:pt x="1008479" y="546100"/>
                    <a:pt x="1122779" y="542925"/>
                  </a:cubicBezTo>
                  <a:lnTo>
                    <a:pt x="1208504" y="514350"/>
                  </a:lnTo>
                  <a:cubicBezTo>
                    <a:pt x="1218029" y="511175"/>
                    <a:pt x="1227100" y="505934"/>
                    <a:pt x="1237079" y="504825"/>
                  </a:cubicBezTo>
                  <a:lnTo>
                    <a:pt x="1322804" y="495300"/>
                  </a:lnTo>
                  <a:cubicBezTo>
                    <a:pt x="1331955" y="467846"/>
                    <a:pt x="1354741" y="437590"/>
                    <a:pt x="1332329" y="409575"/>
                  </a:cubicBezTo>
                  <a:cubicBezTo>
                    <a:pt x="1325178" y="400636"/>
                    <a:pt x="1313279" y="396875"/>
                    <a:pt x="1303754" y="390525"/>
                  </a:cubicBezTo>
                  <a:cubicBezTo>
                    <a:pt x="1286438" y="321260"/>
                    <a:pt x="1309507" y="377228"/>
                    <a:pt x="1265654" y="333375"/>
                  </a:cubicBezTo>
                  <a:cubicBezTo>
                    <a:pt x="1257559" y="325280"/>
                    <a:pt x="1254699" y="312895"/>
                    <a:pt x="1246604" y="304800"/>
                  </a:cubicBezTo>
                  <a:cubicBezTo>
                    <a:pt x="1228140" y="286336"/>
                    <a:pt x="1212695" y="283972"/>
                    <a:pt x="1189454" y="276225"/>
                  </a:cubicBezTo>
                  <a:cubicBezTo>
                    <a:pt x="1186279" y="260350"/>
                    <a:pt x="1187961" y="242656"/>
                    <a:pt x="1179929" y="228600"/>
                  </a:cubicBezTo>
                  <a:cubicBezTo>
                    <a:pt x="1171240" y="213394"/>
                    <a:pt x="1137446" y="204914"/>
                    <a:pt x="1122779" y="200025"/>
                  </a:cubicBezTo>
                  <a:cubicBezTo>
                    <a:pt x="1046579" y="203200"/>
                    <a:pt x="970251" y="204116"/>
                    <a:pt x="894179" y="209550"/>
                  </a:cubicBezTo>
                  <a:cubicBezTo>
                    <a:pt x="881121" y="210483"/>
                    <a:pt x="869080" y="217545"/>
                    <a:pt x="856079" y="219075"/>
                  </a:cubicBezTo>
                  <a:cubicBezTo>
                    <a:pt x="814966" y="223912"/>
                    <a:pt x="773529" y="225425"/>
                    <a:pt x="732254" y="228600"/>
                  </a:cubicBezTo>
                  <a:cubicBezTo>
                    <a:pt x="660644" y="222090"/>
                    <a:pt x="644254" y="226013"/>
                    <a:pt x="589379" y="209550"/>
                  </a:cubicBezTo>
                  <a:cubicBezTo>
                    <a:pt x="570145" y="203780"/>
                    <a:pt x="551279" y="196850"/>
                    <a:pt x="532229" y="190500"/>
                  </a:cubicBezTo>
                  <a:lnTo>
                    <a:pt x="522704" y="219075"/>
                  </a:lnTo>
                  <a:close/>
                </a:path>
              </a:pathLst>
            </a:custGeom>
            <a:solidFill>
              <a:srgbClr val="83AE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64768" y="4470211"/>
              <a:ext cx="23762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/>
                <a:t>조도</a:t>
              </a:r>
              <a:endParaRPr lang="en-US" altLang="ko-KR" sz="1200" b="1" dirty="0" smtClean="0"/>
            </a:p>
            <a:p>
              <a:r>
                <a:rPr lang="en-US" altLang="ko-KR" sz="1200" b="1" dirty="0" smtClean="0"/>
                <a:t>(</a:t>
              </a:r>
              <a:r>
                <a:rPr lang="en-US" altLang="ko-KR" sz="1200" b="1" dirty="0" err="1" smtClean="0"/>
                <a:t>Illuminance</a:t>
              </a:r>
              <a:r>
                <a:rPr lang="en-US" altLang="ko-KR" sz="1200" b="1" dirty="0" smtClean="0"/>
                <a:t>)</a:t>
              </a:r>
            </a:p>
            <a:p>
              <a:r>
                <a:rPr lang="ko-KR" altLang="en-US" sz="1200" dirty="0" smtClean="0"/>
                <a:t>빛에 비추어진 </a:t>
              </a:r>
              <a:endParaRPr lang="en-US" altLang="ko-KR" sz="1200" dirty="0" smtClean="0"/>
            </a:p>
            <a:p>
              <a:r>
                <a:rPr lang="ko-KR" altLang="en-US" sz="1200" dirty="0" smtClean="0"/>
                <a:t>면 위의 단위면적당 광속</a:t>
              </a:r>
              <a:endParaRPr lang="ko-KR" altLang="en-US" sz="1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8464" y="26064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조명의 기본 개념</a:t>
            </a:r>
            <a:endParaRPr lang="en-US" altLang="ko-K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E색좌표에 대한 이미지 검색결과"/>
          <p:cNvPicPr>
            <a:picLocks noChangeAspect="1" noChangeArrowheads="1"/>
          </p:cNvPicPr>
          <p:nvPr/>
        </p:nvPicPr>
        <p:blipFill>
          <a:blip r:embed="rId2" cstate="print"/>
          <a:srcRect b="8535"/>
          <a:stretch>
            <a:fillRect/>
          </a:stretch>
        </p:blipFill>
        <p:spPr bwMode="auto">
          <a:xfrm>
            <a:off x="272480" y="3212976"/>
            <a:ext cx="4320480" cy="29099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464" y="26064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CIE </a:t>
            </a:r>
            <a:r>
              <a:rPr lang="ko-KR" altLang="en-US" sz="2400" b="1" dirty="0" smtClean="0"/>
              <a:t>삼자극치 </a:t>
            </a:r>
            <a:r>
              <a:rPr lang="en-US" altLang="ko-KR" sz="2400" b="1" dirty="0" smtClean="0"/>
              <a:t>&amp; CIE </a:t>
            </a:r>
            <a:r>
              <a:rPr lang="ko-KR" altLang="en-US" sz="2400" b="1" dirty="0" err="1" smtClean="0"/>
              <a:t>색좌표</a:t>
            </a:r>
            <a:endParaRPr lang="en-US" altLang="ko-KR" sz="2400" b="1" dirty="0" smtClean="0"/>
          </a:p>
        </p:txBody>
      </p:sp>
      <p:pic>
        <p:nvPicPr>
          <p:cNvPr id="1028" name="Picture 4" descr="원추세포에 대한 이미지 검색결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312" y="1556792"/>
            <a:ext cx="2956520" cy="14364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28864" y="1427872"/>
            <a:ext cx="63367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 원추세포 </a:t>
            </a:r>
            <a:r>
              <a:rPr lang="en-US" altLang="ko-KR" dirty="0" smtClean="0"/>
              <a:t>-</a:t>
            </a:r>
            <a:r>
              <a:rPr lang="ko-KR" altLang="en-US" dirty="0" smtClean="0"/>
              <a:t> 단파장</a:t>
            </a:r>
            <a:r>
              <a:rPr lang="en-US" altLang="ko-KR" dirty="0" smtClean="0"/>
              <a:t>(S), </a:t>
            </a:r>
            <a:r>
              <a:rPr lang="ko-KR" altLang="en-US" dirty="0" err="1" smtClean="0"/>
              <a:t>중파장</a:t>
            </a:r>
            <a:r>
              <a:rPr lang="en-US" altLang="ko-KR" dirty="0" smtClean="0"/>
              <a:t>(M), </a:t>
            </a:r>
            <a:r>
              <a:rPr lang="ko-KR" altLang="en-US" dirty="0" smtClean="0"/>
              <a:t>장파장</a:t>
            </a:r>
            <a:r>
              <a:rPr lang="en-US" altLang="ko-KR" dirty="0" smtClean="0"/>
              <a:t>(L) </a:t>
            </a:r>
          </a:p>
          <a:p>
            <a:r>
              <a:rPr lang="en-US" altLang="ko-KR" dirty="0" smtClean="0"/>
              <a:t>                                              </a:t>
            </a:r>
            <a:r>
              <a:rPr lang="ko-KR" altLang="en-US" dirty="0" smtClean="0"/>
              <a:t>받아들이는 </a:t>
            </a:r>
            <a:r>
              <a:rPr lang="ko-KR" altLang="en-US" dirty="0" err="1" smtClean="0"/>
              <a:t>수용기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 세 개의 변수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인간의 색 감각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삼색 </a:t>
            </a:r>
            <a:r>
              <a:rPr lang="ko-KR" altLang="en-US" dirty="0" err="1" smtClean="0">
                <a:sym typeface="Wingdings" pitchFamily="2" charset="2"/>
              </a:rPr>
              <a:t>자극값</a:t>
            </a:r>
            <a:r>
              <a:rPr lang="ko-KR" altLang="en-US" dirty="0" smtClean="0">
                <a:sym typeface="Wingdings" pitchFamily="2" charset="2"/>
              </a:rPr>
              <a:t> 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      </a:t>
            </a:r>
            <a:r>
              <a:rPr lang="ko-KR" altLang="en-US" dirty="0" smtClean="0">
                <a:sym typeface="Wingdings" pitchFamily="2" charset="2"/>
              </a:rPr>
              <a:t>색 공간 </a:t>
            </a:r>
            <a:r>
              <a:rPr lang="en-US" altLang="ko-KR" dirty="0" smtClean="0">
                <a:sym typeface="Wingdings" pitchFamily="2" charset="2"/>
              </a:rPr>
              <a:t>X, Y, Z</a:t>
            </a:r>
            <a:r>
              <a:rPr lang="ko-KR" altLang="en-US" dirty="0" smtClean="0">
                <a:sym typeface="Wingdings" pitchFamily="2" charset="2"/>
              </a:rPr>
              <a:t>로 표현</a:t>
            </a:r>
            <a:endParaRPr lang="en-US" altLang="ko-KR" dirty="0" smtClean="0">
              <a:sym typeface="Wingdings" pitchFamily="2" charset="2"/>
            </a:endParaRPr>
          </a:p>
          <a:p>
            <a:endParaRPr lang="ko-KR" alt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72480" y="1126485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삼 </a:t>
            </a:r>
            <a:r>
              <a:rPr lang="ko-KR" altLang="en-US" b="1" dirty="0" err="1" smtClean="0"/>
              <a:t>자극치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Tristimulus</a:t>
            </a:r>
            <a:r>
              <a:rPr lang="en-US" altLang="ko-KR" b="1" dirty="0" smtClean="0"/>
              <a:t> value)</a:t>
            </a:r>
          </a:p>
          <a:p>
            <a:endParaRPr lang="ko-KR" altLang="en-US" dirty="0"/>
          </a:p>
        </p:txBody>
      </p:sp>
      <p:sp>
        <p:nvSpPr>
          <p:cNvPr id="1030" name="AutoShape 6" descr="{\displaystyle x={\frac {X}{X+Y+Z}}}"/>
          <p:cNvSpPr>
            <a:spLocks noChangeAspect="1" noChangeArrowheads="1"/>
          </p:cNvSpPr>
          <p:nvPr/>
        </p:nvSpPr>
        <p:spPr bwMode="auto">
          <a:xfrm>
            <a:off x="28892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31" name="AutoShape 7" descr="{\displaystyle y={\frac {Y}{X+Y+Z}}}"/>
          <p:cNvSpPr>
            <a:spLocks noChangeAspect="1" noChangeArrowheads="1"/>
          </p:cNvSpPr>
          <p:nvPr/>
        </p:nvSpPr>
        <p:spPr bwMode="auto">
          <a:xfrm>
            <a:off x="288925" y="2365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32" name="AutoShape 8" descr="{\displaystyle z={\frac {Z}{X+Y+Z}}=1-x-y}"/>
          <p:cNvSpPr>
            <a:spLocks noChangeAspect="1" noChangeArrowheads="1"/>
          </p:cNvSpPr>
          <p:nvPr/>
        </p:nvSpPr>
        <p:spPr bwMode="auto">
          <a:xfrm>
            <a:off x="288925" y="3889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808984" y="3435965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3</a:t>
            </a:r>
            <a:r>
              <a:rPr lang="ko-KR" altLang="en-US" dirty="0" smtClean="0"/>
              <a:t>가지 색체 </a:t>
            </a:r>
            <a:r>
              <a:rPr lang="ko-KR" altLang="en-US" dirty="0" err="1" smtClean="0"/>
              <a:t>수용기</a:t>
            </a:r>
            <a:r>
              <a:rPr lang="ko-KR" altLang="en-US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가시광선 분포도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  = 3</a:t>
            </a:r>
            <a:r>
              <a:rPr lang="ko-KR" altLang="en-US" dirty="0" smtClean="0">
                <a:sym typeface="Wingdings" pitchFamily="2" charset="2"/>
              </a:rPr>
              <a:t>차원</a:t>
            </a:r>
            <a:endParaRPr lang="en-US" altLang="ko-KR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n-US" altLang="ko-KR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ym typeface="Wingdings" pitchFamily="2" charset="2"/>
              </a:rPr>
              <a:t> CIE XYZ </a:t>
            </a:r>
            <a:r>
              <a:rPr lang="ko-KR" altLang="en-US" dirty="0" smtClean="0">
                <a:sym typeface="Wingdings" pitchFamily="2" charset="2"/>
              </a:rPr>
              <a:t>색 공간은 </a:t>
            </a:r>
            <a:r>
              <a:rPr lang="en-US" altLang="ko-KR" dirty="0" smtClean="0">
                <a:sym typeface="Wingdings" pitchFamily="2" charset="2"/>
              </a:rPr>
              <a:t>Y</a:t>
            </a:r>
            <a:r>
              <a:rPr lang="ko-KR" altLang="en-US" dirty="0" smtClean="0">
                <a:sym typeface="Wingdings" pitchFamily="2" charset="2"/>
              </a:rPr>
              <a:t> 값이 밝기 또는 조도의 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  </a:t>
            </a:r>
            <a:r>
              <a:rPr lang="ko-KR" altLang="en-US" dirty="0" smtClean="0">
                <a:sym typeface="Wingdings" pitchFamily="2" charset="2"/>
              </a:rPr>
              <a:t>값으로 설계</a:t>
            </a:r>
            <a:r>
              <a:rPr lang="en-US" altLang="ko-KR" dirty="0" smtClean="0">
                <a:sym typeface="Wingdings" pitchFamily="2" charset="2"/>
              </a:rPr>
              <a:t>. </a:t>
            </a:r>
          </a:p>
          <a:p>
            <a:r>
              <a:rPr lang="en-US" altLang="ko-KR" dirty="0" smtClean="0">
                <a:sym typeface="Wingdings" pitchFamily="2" charset="2"/>
              </a:rPr>
              <a:t>  </a:t>
            </a:r>
            <a:r>
              <a:rPr lang="ko-KR" altLang="en-US" dirty="0" smtClean="0">
                <a:sym typeface="Wingdings" pitchFamily="2" charset="2"/>
              </a:rPr>
              <a:t>따라서 어떤 색의 색도는 </a:t>
            </a:r>
            <a:r>
              <a:rPr lang="en-US" altLang="ko-KR" dirty="0" smtClean="0">
                <a:sym typeface="Wingdings" pitchFamily="2" charset="2"/>
              </a:rPr>
              <a:t>X,Y,Z</a:t>
            </a:r>
            <a:r>
              <a:rPr lang="ko-KR" altLang="en-US" dirty="0" smtClean="0">
                <a:sym typeface="Wingdings" pitchFamily="2" charset="2"/>
              </a:rPr>
              <a:t>로 </a:t>
            </a:r>
            <a:r>
              <a:rPr lang="ko-KR" altLang="en-US" dirty="0" err="1" smtClean="0">
                <a:sym typeface="Wingdings" pitchFamily="2" charset="2"/>
              </a:rPr>
              <a:t>부터</a:t>
            </a:r>
            <a:r>
              <a:rPr lang="ko-KR" altLang="en-US" dirty="0" smtClean="0">
                <a:sym typeface="Wingdings" pitchFamily="2" charset="2"/>
              </a:rPr>
              <a:t> 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  x, y</a:t>
            </a:r>
            <a:r>
              <a:rPr lang="ko-KR" altLang="en-US" dirty="0" smtClean="0">
                <a:sym typeface="Wingdings" pitchFamily="2" charset="2"/>
              </a:rPr>
              <a:t>로 표현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spectroradiometer 내부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196" name="AutoShape 4" descr="spectroradiometer 내부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198" name="AutoShape 6" descr="spectroradiometer 내부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8200" name="Picture 8" descr="spectroradiometer 내부에 대한 이미지 검색결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0721" y="3573016"/>
            <a:ext cx="3421908" cy="1391103"/>
          </a:xfrm>
          <a:prstGeom prst="rect">
            <a:avLst/>
          </a:prstGeom>
          <a:noFill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 cstate="print"/>
          <a:srcRect l="4854"/>
          <a:stretch>
            <a:fillRect/>
          </a:stretch>
        </p:blipFill>
        <p:spPr bwMode="auto">
          <a:xfrm>
            <a:off x="272480" y="980728"/>
            <a:ext cx="6034261" cy="270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8464" y="4185662"/>
            <a:ext cx="9777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소스에서 전자기 복사를 수집하는 입력 광학 장치 </a:t>
            </a:r>
            <a:endParaRPr lang="en-US" altLang="ko-KR" dirty="0" smtClean="0"/>
          </a:p>
          <a:p>
            <a:r>
              <a:rPr lang="en-US" altLang="ko-KR" sz="1400" dirty="0" smtClean="0"/>
              <a:t>   (</a:t>
            </a:r>
            <a:r>
              <a:rPr lang="ko-KR" altLang="ko-KR" sz="1400" dirty="0" smtClean="0"/>
              <a:t>렌즈</a:t>
            </a:r>
            <a:r>
              <a:rPr lang="en-US" altLang="ko-KR" sz="1400" dirty="0" smtClean="0"/>
              <a:t>, </a:t>
            </a:r>
            <a:r>
              <a:rPr lang="ko-KR" altLang="ko-KR" sz="1400" dirty="0" err="1" smtClean="0"/>
              <a:t>확산기</a:t>
            </a:r>
            <a:r>
              <a:rPr lang="ko-KR" altLang="ko-KR" sz="1400" dirty="0" smtClean="0"/>
              <a:t> 및 필터가 포함되어있어</a:t>
            </a:r>
            <a:r>
              <a:rPr lang="en-US" altLang="ko-KR" sz="1400" dirty="0" smtClean="0"/>
              <a:t> </a:t>
            </a:r>
            <a:r>
              <a:rPr lang="ko-KR" altLang="ko-KR" sz="1400" dirty="0" smtClean="0"/>
              <a:t>시스템에 처음 들어가면 빛을 수정</a:t>
            </a:r>
            <a:r>
              <a:rPr lang="en-US" altLang="ko-KR" sz="1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빛을 구성 파장으로 분리하는 </a:t>
            </a:r>
            <a:r>
              <a:rPr lang="ko-KR" altLang="en-US" dirty="0" err="1" smtClean="0"/>
              <a:t>모노크로미터</a:t>
            </a:r>
            <a:endParaRPr lang="en-US" altLang="ko-KR" dirty="0" smtClean="0"/>
          </a:p>
          <a:p>
            <a:r>
              <a:rPr lang="en-US" altLang="ko-KR" sz="1400" dirty="0" smtClean="0"/>
              <a:t>   (</a:t>
            </a:r>
            <a:r>
              <a:rPr lang="ko-KR" altLang="ko-KR" sz="1400" dirty="0" smtClean="0"/>
              <a:t>가변 필터로서</a:t>
            </a:r>
            <a:r>
              <a:rPr lang="en-US" altLang="ko-KR" sz="1400" dirty="0" smtClean="0"/>
              <a:t>, </a:t>
            </a:r>
            <a:r>
              <a:rPr lang="ko-KR" altLang="ko-KR" sz="1400" dirty="0" smtClean="0"/>
              <a:t>측정 된 빛의 전체 스펙트럼으로부터 특정 파장 또는 밴드를 선택적으로 </a:t>
            </a:r>
            <a:endParaRPr lang="en-US" altLang="ko-KR" sz="1400" dirty="0" smtClean="0"/>
          </a:p>
          <a:p>
            <a:r>
              <a:rPr lang="en-US" altLang="ko-KR" sz="1400" dirty="0" smtClean="0"/>
              <a:t>    </a:t>
            </a:r>
            <a:r>
              <a:rPr lang="ko-KR" altLang="ko-KR" sz="1400" dirty="0" smtClean="0"/>
              <a:t>분리하여 전송하고</a:t>
            </a:r>
            <a:r>
              <a:rPr lang="en-US" altLang="ko-KR" sz="1400" dirty="0" smtClean="0"/>
              <a:t>, </a:t>
            </a:r>
            <a:r>
              <a:rPr lang="ko-KR" altLang="ko-KR" sz="1400" dirty="0" smtClean="0"/>
              <a:t>그 영역 밖의 모든 빛은</a:t>
            </a:r>
            <a:r>
              <a:rPr lang="en-US" altLang="ko-KR" sz="1400" dirty="0" smtClean="0"/>
              <a:t> </a:t>
            </a:r>
            <a:r>
              <a:rPr lang="ko-KR" altLang="ko-KR" sz="1400" dirty="0" smtClean="0"/>
              <a:t>제외</a:t>
            </a:r>
            <a:r>
              <a:rPr lang="ko-KR" altLang="en-US" sz="1400" dirty="0" smtClean="0"/>
              <a:t>함</a:t>
            </a:r>
            <a:r>
              <a:rPr lang="en-US" altLang="ko-KR" sz="1400" dirty="0" smtClean="0"/>
              <a:t>. </a:t>
            </a:r>
            <a:r>
              <a:rPr lang="en-US" altLang="ko-KR" sz="1400" dirty="0" err="1" smtClean="0"/>
              <a:t>Spectroradiometer</a:t>
            </a:r>
            <a:r>
              <a:rPr lang="ko-KR" altLang="en-US" sz="1400" dirty="0" smtClean="0"/>
              <a:t>에서는 회절격자 사용</a:t>
            </a:r>
            <a:r>
              <a:rPr lang="en-US" altLang="ko-KR" sz="1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검출기</a:t>
            </a:r>
            <a:r>
              <a:rPr lang="en-US" altLang="ko-KR" dirty="0" smtClean="0"/>
              <a:t>(detector-photodiode array)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데이터를 정의하고 저장하는 제어 및 </a:t>
            </a:r>
            <a:r>
              <a:rPr lang="ko-KR" altLang="en-US" dirty="0" err="1" smtClean="0"/>
              <a:t>로깅</a:t>
            </a:r>
            <a:r>
              <a:rPr lang="ko-KR" altLang="en-US" dirty="0" smtClean="0"/>
              <a:t> 시스템 </a:t>
            </a:r>
            <a:r>
              <a:rPr lang="en-US" altLang="ko-KR" dirty="0" smtClean="0"/>
              <a:t>(</a:t>
            </a:r>
            <a:r>
              <a:rPr lang="ko-KR" altLang="en-US" dirty="0" smtClean="0"/>
              <a:t>소프트웨어</a:t>
            </a:r>
            <a:r>
              <a:rPr lang="en-US" altLang="ko-KR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8464" y="26064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/>
              <a:t>Spectroradiometer</a:t>
            </a:r>
            <a:r>
              <a:rPr lang="ko-KR" altLang="en-US" sz="2400" b="1" dirty="0" smtClean="0"/>
              <a:t>의 내부 구성</a:t>
            </a:r>
            <a:endParaRPr lang="en-US" altLang="ko-KR" sz="24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3160" y="1124744"/>
            <a:ext cx="290432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307</Words>
  <Application>Microsoft Office PowerPoint</Application>
  <PresentationFormat>A4 용지(210x297mm)</PresentationFormat>
  <Paragraphs>60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홍세림</dc:creator>
  <cp:lastModifiedBy>win10</cp:lastModifiedBy>
  <cp:revision>103</cp:revision>
  <dcterms:created xsi:type="dcterms:W3CDTF">2017-01-24T00:16:56Z</dcterms:created>
  <dcterms:modified xsi:type="dcterms:W3CDTF">2020-09-29T03:00:12Z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C:\Users\win10\Desktop\Spectroradiometer.pptx</vt:lpwstr>
  </property>
</Properties>
</file>